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277" r:id="rId3"/>
    <p:sldId id="279" r:id="rId4"/>
    <p:sldId id="480" r:id="rId5"/>
    <p:sldId id="487" r:id="rId6"/>
    <p:sldId id="463" r:id="rId7"/>
    <p:sldId id="495" r:id="rId8"/>
    <p:sldId id="488" r:id="rId9"/>
    <p:sldId id="496" r:id="rId10"/>
    <p:sldId id="489" r:id="rId11"/>
    <p:sldId id="497" r:id="rId12"/>
    <p:sldId id="492" r:id="rId13"/>
    <p:sldId id="498" r:id="rId14"/>
    <p:sldId id="483" r:id="rId15"/>
    <p:sldId id="494" r:id="rId16"/>
    <p:sldId id="501" r:id="rId17"/>
    <p:sldId id="493" r:id="rId18"/>
    <p:sldId id="503" r:id="rId19"/>
    <p:sldId id="502" r:id="rId20"/>
    <p:sldId id="485" r:id="rId21"/>
    <p:sldId id="486" r:id="rId22"/>
  </p:sldIdLst>
  <p:sldSz cx="12192000" cy="6858000"/>
  <p:notesSz cx="7315200" cy="96012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1359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49D33A-7245-4A37-B51E-F4972AA976F7}" v="15" dt="2022-08-05T19:22:24.5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98" autoAdjust="0"/>
    <p:restoredTop sz="76067" autoAdjust="0"/>
  </p:normalViewPr>
  <p:slideViewPr>
    <p:cSldViewPr snapToGrid="0">
      <p:cViewPr varScale="1">
        <p:scale>
          <a:sx n="55" d="100"/>
          <a:sy n="55" d="100"/>
        </p:scale>
        <p:origin x="1524" y="60"/>
      </p:cViewPr>
      <p:guideLst/>
    </p:cSldViewPr>
  </p:slideViewPr>
  <p:outlineViewPr>
    <p:cViewPr>
      <p:scale>
        <a:sx n="33" d="100"/>
        <a:sy n="33" d="100"/>
      </p:scale>
      <p:origin x="0" y="-732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B649D33A-7245-4A37-B51E-F4972AA976F7}"/>
    <pc:docChg chg="modSld">
      <pc:chgData name="" userId="" providerId="" clId="Web-{B649D33A-7245-4A37-B51E-F4972AA976F7}" dt="2022-08-05T19:22:17.190" v="6" actId="20577"/>
      <pc:docMkLst>
        <pc:docMk/>
      </pc:docMkLst>
      <pc:sldChg chg="modSp">
        <pc:chgData name="" userId="" providerId="" clId="Web-{B649D33A-7245-4A37-B51E-F4972AA976F7}" dt="2022-08-05T19:22:17.190" v="6" actId="20577"/>
        <pc:sldMkLst>
          <pc:docMk/>
          <pc:sldMk cId="4010452577" sldId="277"/>
        </pc:sldMkLst>
        <pc:spChg chg="mod">
          <ac:chgData name="" userId="" providerId="" clId="Web-{B649D33A-7245-4A37-B51E-F4972AA976F7}" dt="2022-08-05T19:22:17.190" v="6" actId="20577"/>
          <ac:spMkLst>
            <pc:docMk/>
            <pc:sldMk cId="4010452577" sldId="277"/>
            <ac:spMk id="2" creationId="{11556C3E-B0FB-4CF2-AAD3-2C4D4BD56ECA}"/>
          </ac:spMkLst>
        </pc:spChg>
      </pc:sldChg>
    </pc:docChg>
  </pc:docChgLst>
  <pc:docChgLst>
    <pc:chgData name="Sawyer Rogers" userId="iDw5KADnj1r7Ax+cSXMFWe2LP8w+/SideyLUsRqOu4E=" providerId="None" clId="Web-{B649D33A-7245-4A37-B51E-F4972AA976F7}"/>
    <pc:docChg chg="modSld">
      <pc:chgData name="Sawyer Rogers" userId="iDw5KADnj1r7Ax+cSXMFWe2LP8w+/SideyLUsRqOu4E=" providerId="None" clId="Web-{B649D33A-7245-4A37-B51E-F4972AA976F7}" dt="2022-08-05T19:22:19.878" v="5" actId="20577"/>
      <pc:docMkLst>
        <pc:docMk/>
      </pc:docMkLst>
      <pc:sldChg chg="modSp">
        <pc:chgData name="Sawyer Rogers" userId="iDw5KADnj1r7Ax+cSXMFWe2LP8w+/SideyLUsRqOu4E=" providerId="None" clId="Web-{B649D33A-7245-4A37-B51E-F4972AA976F7}" dt="2022-08-05T19:22:19.878" v="5" actId="20577"/>
        <pc:sldMkLst>
          <pc:docMk/>
          <pc:sldMk cId="4010452577" sldId="277"/>
        </pc:sldMkLst>
        <pc:spChg chg="mod">
          <ac:chgData name="Sawyer Rogers" userId="iDw5KADnj1r7Ax+cSXMFWe2LP8w+/SideyLUsRqOu4E=" providerId="None" clId="Web-{B649D33A-7245-4A37-B51E-F4972AA976F7}" dt="2022-08-05T19:22:19.878" v="5" actId="20577"/>
          <ac:spMkLst>
            <pc:docMk/>
            <pc:sldMk cId="4010452577" sldId="277"/>
            <ac:spMk id="3" creationId="{8D7C39F2-EC9F-439D-BD42-CEF034434198}"/>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p1485\Downloads\curriculum%20char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p1485\Downloads\EPM_section_maps.csv"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dirty="0"/>
              <a:t>Students Served by IDEA Part B in the U.S.</a:t>
            </a:r>
            <a:r>
              <a:rPr lang="en-US" sz="2000" b="1" baseline="0" dirty="0"/>
              <a:t> </a:t>
            </a:r>
            <a:r>
              <a:rPr lang="en-US" sz="2000" b="1" dirty="0"/>
              <a:t>by Age </a:t>
            </a:r>
            <a:r>
              <a:rPr lang="en-US" sz="2000" b="1" baseline="0" dirty="0"/>
              <a:t>in 2018</a:t>
            </a:r>
            <a:endParaRPr lang="en-US" sz="20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lumMod val="75000"/>
              </a:schemeClr>
            </a:solidFill>
            <a:ln>
              <a:noFill/>
            </a:ln>
            <a:effectLst/>
          </c:spPr>
          <c:invertIfNegative val="0"/>
          <c:dLbls>
            <c:dLbl>
              <c:idx val="0"/>
              <c:layout>
                <c:manualLayout>
                  <c:x val="-2.7777777777777779E-3"/>
                  <c:y val="-4.6988918051910182E-3"/>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069-4A9C-83A1-8B3AB7D807CF}"/>
                </c:ext>
              </c:extLst>
            </c:dLbl>
            <c:dLbl>
              <c:idx val="1"/>
              <c:layout>
                <c:manualLayout>
                  <c:x val="0"/>
                  <c:y val="-4.6988918051910598E-3"/>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069-4A9C-83A1-8B3AB7D807CF}"/>
                </c:ext>
              </c:extLst>
            </c:dLbl>
            <c:dLbl>
              <c:idx val="2"/>
              <c:layout>
                <c:manualLayout>
                  <c:x val="-1.0185067526415994E-16"/>
                  <c:y val="-1.8587780694079906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069-4A9C-83A1-8B3AB7D807CF}"/>
                </c:ext>
              </c:extLst>
            </c:dLbl>
            <c:dLbl>
              <c:idx val="3"/>
              <c:layout>
                <c:manualLayout>
                  <c:x val="1.0185067526415994E-16"/>
                  <c:y val="-4.1297754447360745E-2"/>
                </c:manualLayout>
              </c:layout>
              <c:tx>
                <c:rich>
                  <a:bodyPr/>
                  <a:lstStyle/>
                  <a:p>
                    <a:fld id="{BC527FD6-673E-4C2E-8695-4E58AF3D0784}" type="VALUE">
                      <a:rPr lang="en-US" b="1"/>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069-4A9C-83A1-8B3AB7D807CF}"/>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Sheet1!$B$3:$E$3</c:f>
              <c:strCache>
                <c:ptCount val="4"/>
                <c:pt idx="0">
                  <c:v>3 to 5</c:v>
                </c:pt>
                <c:pt idx="1">
                  <c:v>6 to 11</c:v>
                </c:pt>
                <c:pt idx="2">
                  <c:v>12 to 17</c:v>
                </c:pt>
                <c:pt idx="3">
                  <c:v>18 to 21</c:v>
                </c:pt>
              </c:strCache>
            </c:strRef>
          </c:cat>
          <c:val>
            <c:numRef>
              <c:f>Sheet1!$B$4:$E$4</c:f>
              <c:numCache>
                <c:formatCode>#,##0</c:formatCode>
                <c:ptCount val="4"/>
                <c:pt idx="0">
                  <c:v>802486</c:v>
                </c:pt>
                <c:pt idx="1">
                  <c:v>2972068</c:v>
                </c:pt>
                <c:pt idx="2">
                  <c:v>2899877</c:v>
                </c:pt>
                <c:pt idx="3">
                  <c:v>338953</c:v>
                </c:pt>
              </c:numCache>
            </c:numRef>
          </c:val>
          <c:extLst>
            <c:ext xmlns:c16="http://schemas.microsoft.com/office/drawing/2014/chart" uri="{C3380CC4-5D6E-409C-BE32-E72D297353CC}">
              <c16:uniqueId val="{00000004-5069-4A9C-83A1-8B3AB7D807CF}"/>
            </c:ext>
          </c:extLst>
        </c:ser>
        <c:dLbls>
          <c:dLblPos val="inEnd"/>
          <c:showLegendKey val="0"/>
          <c:showVal val="1"/>
          <c:showCatName val="0"/>
          <c:showSerName val="0"/>
          <c:showPercent val="0"/>
          <c:showBubbleSize val="0"/>
        </c:dLbls>
        <c:gapWidth val="219"/>
        <c:overlap val="-27"/>
        <c:axId val="187216127"/>
        <c:axId val="187240255"/>
      </c:barChart>
      <c:catAx>
        <c:axId val="1872161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87240255"/>
        <c:crosses val="autoZero"/>
        <c:auto val="1"/>
        <c:lblAlgn val="ctr"/>
        <c:lblOffset val="100"/>
        <c:noMultiLvlLbl val="0"/>
      </c:catAx>
      <c:valAx>
        <c:axId val="18724025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872161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sz="2000" b="1" i="0" baseline="0" dirty="0">
                <a:effectLst/>
              </a:rPr>
              <a:t>Students Ages 6-21 Years Served by IDEA, Part B in 2018 by Select Diagnostic Categories</a:t>
            </a:r>
            <a:endParaRPr lang="en-US" sz="200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endParaRPr lang="en-US" sz="2000" dirty="0"/>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barChart>
        <c:barDir val="col"/>
        <c:grouping val="clustered"/>
        <c:varyColors val="0"/>
        <c:ser>
          <c:idx val="0"/>
          <c:order val="0"/>
          <c:tx>
            <c:strRef>
              <c:f>Sheet1!$K$3</c:f>
              <c:strCache>
                <c:ptCount val="1"/>
                <c:pt idx="0">
                  <c:v>Special Ed</c:v>
                </c:pt>
              </c:strCache>
            </c:strRef>
          </c:tx>
          <c:spPr>
            <a:solidFill>
              <a:schemeClr val="accent2"/>
            </a:solidFill>
            <a:ln>
              <a:solidFill>
                <a:schemeClr val="accent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Sheet1!$L$2:$Q$2</c:f>
              <c:strCache>
                <c:ptCount val="6"/>
                <c:pt idx="0">
                  <c:v>Specific Learning Disability</c:v>
                </c:pt>
                <c:pt idx="1">
                  <c:v>Speech or Language Impairment</c:v>
                </c:pt>
                <c:pt idx="2">
                  <c:v>Intellectual Disabilities</c:v>
                </c:pt>
                <c:pt idx="3">
                  <c:v>Emotional Disturbance</c:v>
                </c:pt>
                <c:pt idx="4">
                  <c:v>Other Health Impairments</c:v>
                </c:pt>
                <c:pt idx="5">
                  <c:v>Autism</c:v>
                </c:pt>
              </c:strCache>
              <c:extLst/>
            </c:strRef>
          </c:cat>
          <c:val>
            <c:numRef>
              <c:f>Sheet1!$L$3:$Q$3</c:f>
              <c:numCache>
                <c:formatCode>#,##0</c:formatCode>
                <c:ptCount val="6"/>
                <c:pt idx="0">
                  <c:v>2330111</c:v>
                </c:pt>
                <c:pt idx="1">
                  <c:v>1020336</c:v>
                </c:pt>
                <c:pt idx="2">
                  <c:v>417649</c:v>
                </c:pt>
                <c:pt idx="3">
                  <c:v>342848</c:v>
                </c:pt>
                <c:pt idx="4">
                  <c:v>1001986</c:v>
                </c:pt>
                <c:pt idx="5">
                  <c:v>658147</c:v>
                </c:pt>
              </c:numCache>
            </c:numRef>
          </c:val>
          <c:extLst>
            <c:ext xmlns:c16="http://schemas.microsoft.com/office/drawing/2014/chart" uri="{C3380CC4-5D6E-409C-BE32-E72D297353CC}">
              <c16:uniqueId val="{00000000-7144-4CB3-AE04-878A451A892D}"/>
            </c:ext>
          </c:extLst>
        </c:ser>
        <c:dLbls>
          <c:showLegendKey val="0"/>
          <c:showVal val="0"/>
          <c:showCatName val="0"/>
          <c:showSerName val="0"/>
          <c:showPercent val="0"/>
          <c:showBubbleSize val="0"/>
        </c:dLbls>
        <c:gapWidth val="219"/>
        <c:overlap val="-27"/>
        <c:axId val="246693967"/>
        <c:axId val="246698543"/>
      </c:barChart>
      <c:catAx>
        <c:axId val="246693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46698543"/>
        <c:crosses val="autoZero"/>
        <c:auto val="1"/>
        <c:lblAlgn val="ctr"/>
        <c:lblOffset val="100"/>
        <c:noMultiLvlLbl val="0"/>
      </c:catAx>
      <c:valAx>
        <c:axId val="24669854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4669396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dirty="0"/>
              <a:t>SSDI</a:t>
            </a:r>
            <a:r>
              <a:rPr lang="en-US" sz="2000" b="1" baseline="0" dirty="0"/>
              <a:t> Allowance Rate  </a:t>
            </a:r>
            <a:endParaRPr lang="en-US" sz="20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stusab!$B$1</c:f>
              <c:strCache>
                <c:ptCount val="1"/>
                <c:pt idx="0">
                  <c:v>allowance rate</c:v>
                </c:pt>
              </c:strCache>
            </c:strRef>
          </c:tx>
          <c:spPr>
            <a:solidFill>
              <a:schemeClr val="accent1"/>
            </a:solidFill>
            <a:ln>
              <a:noFill/>
            </a:ln>
            <a:effectLst/>
          </c:spPr>
          <c:invertIfNegative val="0"/>
          <c:cat>
            <c:strRef>
              <c:f>stusab!$A$2:$A$52</c:f>
              <c:strCache>
                <c:ptCount val="51"/>
                <c:pt idx="0">
                  <c:v>AL</c:v>
                </c:pt>
                <c:pt idx="1">
                  <c:v>AK</c:v>
                </c:pt>
                <c:pt idx="2">
                  <c:v>AZ</c:v>
                </c:pt>
                <c:pt idx="3">
                  <c:v>AR</c:v>
                </c:pt>
                <c:pt idx="4">
                  <c:v>CA</c:v>
                </c:pt>
                <c:pt idx="5">
                  <c:v>CO</c:v>
                </c:pt>
                <c:pt idx="6">
                  <c:v>CT</c:v>
                </c:pt>
                <c:pt idx="7">
                  <c:v>DE</c:v>
                </c:pt>
                <c:pt idx="8">
                  <c:v>DC</c:v>
                </c:pt>
                <c:pt idx="9">
                  <c:v>FL</c:v>
                </c:pt>
                <c:pt idx="10">
                  <c:v>GA</c:v>
                </c:pt>
                <c:pt idx="11">
                  <c:v>HI</c:v>
                </c:pt>
                <c:pt idx="12">
                  <c:v>ID</c:v>
                </c:pt>
                <c:pt idx="13">
                  <c:v>IL</c:v>
                </c:pt>
                <c:pt idx="14">
                  <c:v>IN</c:v>
                </c:pt>
                <c:pt idx="15">
                  <c:v>IA</c:v>
                </c:pt>
                <c:pt idx="16">
                  <c:v>KS</c:v>
                </c:pt>
                <c:pt idx="17">
                  <c:v>KY</c:v>
                </c:pt>
                <c:pt idx="18">
                  <c:v>LA</c:v>
                </c:pt>
                <c:pt idx="19">
                  <c:v>ME</c:v>
                </c:pt>
                <c:pt idx="20">
                  <c:v>MD</c:v>
                </c:pt>
                <c:pt idx="21">
                  <c:v>MA</c:v>
                </c:pt>
                <c:pt idx="22">
                  <c:v>MI</c:v>
                </c:pt>
                <c:pt idx="23">
                  <c:v>MN</c:v>
                </c:pt>
                <c:pt idx="24">
                  <c:v>MS</c:v>
                </c:pt>
                <c:pt idx="25">
                  <c:v>MO</c:v>
                </c:pt>
                <c:pt idx="26">
                  <c:v>MT</c:v>
                </c:pt>
                <c:pt idx="27">
                  <c:v>NE</c:v>
                </c:pt>
                <c:pt idx="28">
                  <c:v>NV</c:v>
                </c:pt>
                <c:pt idx="29">
                  <c:v>NH</c:v>
                </c:pt>
                <c:pt idx="30">
                  <c:v>NJ</c:v>
                </c:pt>
                <c:pt idx="31">
                  <c:v>NM</c:v>
                </c:pt>
                <c:pt idx="32">
                  <c:v>NY</c:v>
                </c:pt>
                <c:pt idx="33">
                  <c:v>NC</c:v>
                </c:pt>
                <c:pt idx="34">
                  <c:v>ND</c:v>
                </c:pt>
                <c:pt idx="35">
                  <c:v>OH</c:v>
                </c:pt>
                <c:pt idx="36">
                  <c:v>OK</c:v>
                </c:pt>
                <c:pt idx="37">
                  <c:v>OR</c:v>
                </c:pt>
                <c:pt idx="38">
                  <c:v>PA</c:v>
                </c:pt>
                <c:pt idx="39">
                  <c:v>RI</c:v>
                </c:pt>
                <c:pt idx="40">
                  <c:v>SC</c:v>
                </c:pt>
                <c:pt idx="41">
                  <c:v>SD</c:v>
                </c:pt>
                <c:pt idx="42">
                  <c:v>TN</c:v>
                </c:pt>
                <c:pt idx="43">
                  <c:v>TX</c:v>
                </c:pt>
                <c:pt idx="44">
                  <c:v>UT</c:v>
                </c:pt>
                <c:pt idx="45">
                  <c:v>VT</c:v>
                </c:pt>
                <c:pt idx="46">
                  <c:v>VA</c:v>
                </c:pt>
                <c:pt idx="47">
                  <c:v>WA</c:v>
                </c:pt>
                <c:pt idx="48">
                  <c:v>WV</c:v>
                </c:pt>
                <c:pt idx="49">
                  <c:v>WI</c:v>
                </c:pt>
                <c:pt idx="50">
                  <c:v>WY</c:v>
                </c:pt>
              </c:strCache>
            </c:strRef>
          </c:cat>
          <c:val>
            <c:numRef>
              <c:f>stusab!$B$2:$B$52</c:f>
              <c:numCache>
                <c:formatCode>General</c:formatCode>
                <c:ptCount val="51"/>
                <c:pt idx="0">
                  <c:v>31</c:v>
                </c:pt>
                <c:pt idx="1">
                  <c:v>46.4</c:v>
                </c:pt>
                <c:pt idx="2">
                  <c:v>30.5</c:v>
                </c:pt>
                <c:pt idx="3">
                  <c:v>32.4</c:v>
                </c:pt>
                <c:pt idx="4">
                  <c:v>39</c:v>
                </c:pt>
                <c:pt idx="5">
                  <c:v>44.1</c:v>
                </c:pt>
                <c:pt idx="6">
                  <c:v>38.200000000000003</c:v>
                </c:pt>
                <c:pt idx="7">
                  <c:v>38.6</c:v>
                </c:pt>
                <c:pt idx="8">
                  <c:v>32.9</c:v>
                </c:pt>
                <c:pt idx="9">
                  <c:v>35.1</c:v>
                </c:pt>
                <c:pt idx="10">
                  <c:v>38</c:v>
                </c:pt>
                <c:pt idx="11">
                  <c:v>39.200000000000003</c:v>
                </c:pt>
                <c:pt idx="12">
                  <c:v>42.3</c:v>
                </c:pt>
                <c:pt idx="13">
                  <c:v>39.700000000000003</c:v>
                </c:pt>
                <c:pt idx="14">
                  <c:v>31.1</c:v>
                </c:pt>
                <c:pt idx="15">
                  <c:v>43.8</c:v>
                </c:pt>
                <c:pt idx="16">
                  <c:v>57</c:v>
                </c:pt>
                <c:pt idx="17">
                  <c:v>31.8</c:v>
                </c:pt>
                <c:pt idx="18">
                  <c:v>41.4</c:v>
                </c:pt>
                <c:pt idx="19">
                  <c:v>40.200000000000003</c:v>
                </c:pt>
                <c:pt idx="20">
                  <c:v>33.5</c:v>
                </c:pt>
                <c:pt idx="21">
                  <c:v>44.2</c:v>
                </c:pt>
                <c:pt idx="22">
                  <c:v>40.5</c:v>
                </c:pt>
                <c:pt idx="23">
                  <c:v>45.1</c:v>
                </c:pt>
                <c:pt idx="24">
                  <c:v>28.4</c:v>
                </c:pt>
                <c:pt idx="25">
                  <c:v>41.7</c:v>
                </c:pt>
                <c:pt idx="26">
                  <c:v>48.4</c:v>
                </c:pt>
                <c:pt idx="27">
                  <c:v>54.7</c:v>
                </c:pt>
                <c:pt idx="28">
                  <c:v>31.7</c:v>
                </c:pt>
                <c:pt idx="29">
                  <c:v>55.1</c:v>
                </c:pt>
                <c:pt idx="30">
                  <c:v>42.9</c:v>
                </c:pt>
                <c:pt idx="31">
                  <c:v>32.9</c:v>
                </c:pt>
                <c:pt idx="32">
                  <c:v>41</c:v>
                </c:pt>
                <c:pt idx="33">
                  <c:v>34.4</c:v>
                </c:pt>
                <c:pt idx="34">
                  <c:v>53.6</c:v>
                </c:pt>
                <c:pt idx="35">
                  <c:v>39.299999999999997</c:v>
                </c:pt>
                <c:pt idx="36">
                  <c:v>29.8</c:v>
                </c:pt>
                <c:pt idx="37">
                  <c:v>44.9</c:v>
                </c:pt>
                <c:pt idx="38">
                  <c:v>41.6</c:v>
                </c:pt>
                <c:pt idx="39">
                  <c:v>43.9</c:v>
                </c:pt>
                <c:pt idx="40">
                  <c:v>35.700000000000003</c:v>
                </c:pt>
                <c:pt idx="41">
                  <c:v>59.3</c:v>
                </c:pt>
                <c:pt idx="42">
                  <c:v>33.6</c:v>
                </c:pt>
                <c:pt idx="43">
                  <c:v>34.4</c:v>
                </c:pt>
                <c:pt idx="44">
                  <c:v>46.6</c:v>
                </c:pt>
                <c:pt idx="45">
                  <c:v>47.8</c:v>
                </c:pt>
                <c:pt idx="46">
                  <c:v>42</c:v>
                </c:pt>
                <c:pt idx="47">
                  <c:v>38.299999999999997</c:v>
                </c:pt>
                <c:pt idx="48">
                  <c:v>31.7</c:v>
                </c:pt>
                <c:pt idx="49">
                  <c:v>39.9</c:v>
                </c:pt>
                <c:pt idx="50">
                  <c:v>56.5</c:v>
                </c:pt>
              </c:numCache>
            </c:numRef>
          </c:val>
          <c:extLst>
            <c:ext xmlns:c16="http://schemas.microsoft.com/office/drawing/2014/chart" uri="{C3380CC4-5D6E-409C-BE32-E72D297353CC}">
              <c16:uniqueId val="{00000000-3C62-4D95-ABC0-C24FDA4F590D}"/>
            </c:ext>
          </c:extLst>
        </c:ser>
        <c:dLbls>
          <c:showLegendKey val="0"/>
          <c:showVal val="0"/>
          <c:showCatName val="0"/>
          <c:showSerName val="0"/>
          <c:showPercent val="0"/>
          <c:showBubbleSize val="0"/>
        </c:dLbls>
        <c:gapWidth val="219"/>
        <c:axId val="1898138464"/>
        <c:axId val="1898149280"/>
      </c:barChart>
      <c:lineChart>
        <c:grouping val="standard"/>
        <c:varyColors val="0"/>
        <c:ser>
          <c:idx val="1"/>
          <c:order val="1"/>
          <c:tx>
            <c:strRef>
              <c:f>stusab!$C$1</c:f>
              <c:strCache>
                <c:ptCount val="1"/>
                <c:pt idx="0">
                  <c:v>average</c:v>
                </c:pt>
              </c:strCache>
            </c:strRef>
          </c:tx>
          <c:spPr>
            <a:ln w="28575" cap="rnd">
              <a:solidFill>
                <a:schemeClr val="accent2"/>
              </a:solidFill>
              <a:round/>
            </a:ln>
            <a:effectLst/>
          </c:spPr>
          <c:marker>
            <c:symbol val="none"/>
          </c:marker>
          <c:cat>
            <c:strRef>
              <c:f>stusab!$A$2:$A$52</c:f>
              <c:strCache>
                <c:ptCount val="51"/>
                <c:pt idx="0">
                  <c:v>AL</c:v>
                </c:pt>
                <c:pt idx="1">
                  <c:v>AK</c:v>
                </c:pt>
                <c:pt idx="2">
                  <c:v>AZ</c:v>
                </c:pt>
                <c:pt idx="3">
                  <c:v>AR</c:v>
                </c:pt>
                <c:pt idx="4">
                  <c:v>CA</c:v>
                </c:pt>
                <c:pt idx="5">
                  <c:v>CO</c:v>
                </c:pt>
                <c:pt idx="6">
                  <c:v>CT</c:v>
                </c:pt>
                <c:pt idx="7">
                  <c:v>DE</c:v>
                </c:pt>
                <c:pt idx="8">
                  <c:v>DC</c:v>
                </c:pt>
                <c:pt idx="9">
                  <c:v>FL</c:v>
                </c:pt>
                <c:pt idx="10">
                  <c:v>GA</c:v>
                </c:pt>
                <c:pt idx="11">
                  <c:v>HI</c:v>
                </c:pt>
                <c:pt idx="12">
                  <c:v>ID</c:v>
                </c:pt>
                <c:pt idx="13">
                  <c:v>IL</c:v>
                </c:pt>
                <c:pt idx="14">
                  <c:v>IN</c:v>
                </c:pt>
                <c:pt idx="15">
                  <c:v>IA</c:v>
                </c:pt>
                <c:pt idx="16">
                  <c:v>KS</c:v>
                </c:pt>
                <c:pt idx="17">
                  <c:v>KY</c:v>
                </c:pt>
                <c:pt idx="18">
                  <c:v>LA</c:v>
                </c:pt>
                <c:pt idx="19">
                  <c:v>ME</c:v>
                </c:pt>
                <c:pt idx="20">
                  <c:v>MD</c:v>
                </c:pt>
                <c:pt idx="21">
                  <c:v>MA</c:v>
                </c:pt>
                <c:pt idx="22">
                  <c:v>MI</c:v>
                </c:pt>
                <c:pt idx="23">
                  <c:v>MN</c:v>
                </c:pt>
                <c:pt idx="24">
                  <c:v>MS</c:v>
                </c:pt>
                <c:pt idx="25">
                  <c:v>MO</c:v>
                </c:pt>
                <c:pt idx="26">
                  <c:v>MT</c:v>
                </c:pt>
                <c:pt idx="27">
                  <c:v>NE</c:v>
                </c:pt>
                <c:pt idx="28">
                  <c:v>NV</c:v>
                </c:pt>
                <c:pt idx="29">
                  <c:v>NH</c:v>
                </c:pt>
                <c:pt idx="30">
                  <c:v>NJ</c:v>
                </c:pt>
                <c:pt idx="31">
                  <c:v>NM</c:v>
                </c:pt>
                <c:pt idx="32">
                  <c:v>NY</c:v>
                </c:pt>
                <c:pt idx="33">
                  <c:v>NC</c:v>
                </c:pt>
                <c:pt idx="34">
                  <c:v>ND</c:v>
                </c:pt>
                <c:pt idx="35">
                  <c:v>OH</c:v>
                </c:pt>
                <c:pt idx="36">
                  <c:v>OK</c:v>
                </c:pt>
                <c:pt idx="37">
                  <c:v>OR</c:v>
                </c:pt>
                <c:pt idx="38">
                  <c:v>PA</c:v>
                </c:pt>
                <c:pt idx="39">
                  <c:v>RI</c:v>
                </c:pt>
                <c:pt idx="40">
                  <c:v>SC</c:v>
                </c:pt>
                <c:pt idx="41">
                  <c:v>SD</c:v>
                </c:pt>
                <c:pt idx="42">
                  <c:v>TN</c:v>
                </c:pt>
                <c:pt idx="43">
                  <c:v>TX</c:v>
                </c:pt>
                <c:pt idx="44">
                  <c:v>UT</c:v>
                </c:pt>
                <c:pt idx="45">
                  <c:v>VT</c:v>
                </c:pt>
                <c:pt idx="46">
                  <c:v>VA</c:v>
                </c:pt>
                <c:pt idx="47">
                  <c:v>WA</c:v>
                </c:pt>
                <c:pt idx="48">
                  <c:v>WV</c:v>
                </c:pt>
                <c:pt idx="49">
                  <c:v>WI</c:v>
                </c:pt>
                <c:pt idx="50">
                  <c:v>WY</c:v>
                </c:pt>
              </c:strCache>
            </c:strRef>
          </c:cat>
          <c:val>
            <c:numRef>
              <c:f>stusab!$C$2:$C$52</c:f>
              <c:numCache>
                <c:formatCode>General</c:formatCode>
                <c:ptCount val="51"/>
                <c:pt idx="0">
                  <c:v>40.511764705882364</c:v>
                </c:pt>
                <c:pt idx="1">
                  <c:v>40.511764705882364</c:v>
                </c:pt>
                <c:pt idx="2">
                  <c:v>40.511764705882364</c:v>
                </c:pt>
                <c:pt idx="3">
                  <c:v>40.511764705882364</c:v>
                </c:pt>
                <c:pt idx="4">
                  <c:v>40.511764705882364</c:v>
                </c:pt>
                <c:pt idx="5">
                  <c:v>40.511764705882364</c:v>
                </c:pt>
                <c:pt idx="6">
                  <c:v>40.511764705882364</c:v>
                </c:pt>
                <c:pt idx="7">
                  <c:v>40.511764705882364</c:v>
                </c:pt>
                <c:pt idx="8">
                  <c:v>40.511764705882364</c:v>
                </c:pt>
                <c:pt idx="9">
                  <c:v>40.511764705882364</c:v>
                </c:pt>
                <c:pt idx="10">
                  <c:v>40.511764705882364</c:v>
                </c:pt>
                <c:pt idx="11">
                  <c:v>40.511764705882364</c:v>
                </c:pt>
                <c:pt idx="12">
                  <c:v>40.511764705882364</c:v>
                </c:pt>
                <c:pt idx="13">
                  <c:v>40.511764705882364</c:v>
                </c:pt>
                <c:pt idx="14">
                  <c:v>40.511764705882364</c:v>
                </c:pt>
                <c:pt idx="15">
                  <c:v>40.511764705882364</c:v>
                </c:pt>
                <c:pt idx="16">
                  <c:v>40.511764705882364</c:v>
                </c:pt>
                <c:pt idx="17">
                  <c:v>40.511764705882364</c:v>
                </c:pt>
                <c:pt idx="18">
                  <c:v>40.511764705882364</c:v>
                </c:pt>
                <c:pt idx="19">
                  <c:v>40.511764705882364</c:v>
                </c:pt>
                <c:pt idx="20">
                  <c:v>40.511764705882364</c:v>
                </c:pt>
                <c:pt idx="21">
                  <c:v>40.511764705882364</c:v>
                </c:pt>
                <c:pt idx="22">
                  <c:v>40.511764705882364</c:v>
                </c:pt>
                <c:pt idx="23">
                  <c:v>40.511764705882364</c:v>
                </c:pt>
                <c:pt idx="24">
                  <c:v>40.511764705882364</c:v>
                </c:pt>
                <c:pt idx="25">
                  <c:v>40.511764705882364</c:v>
                </c:pt>
                <c:pt idx="26">
                  <c:v>40.511764705882364</c:v>
                </c:pt>
                <c:pt idx="27">
                  <c:v>40.511764705882364</c:v>
                </c:pt>
                <c:pt idx="28">
                  <c:v>40.511764705882364</c:v>
                </c:pt>
                <c:pt idx="29">
                  <c:v>40.511764705882364</c:v>
                </c:pt>
                <c:pt idx="30">
                  <c:v>40.511764705882364</c:v>
                </c:pt>
                <c:pt idx="31">
                  <c:v>40.511764705882364</c:v>
                </c:pt>
                <c:pt idx="32">
                  <c:v>40.511764705882364</c:v>
                </c:pt>
                <c:pt idx="33">
                  <c:v>40.511764705882364</c:v>
                </c:pt>
                <c:pt idx="34">
                  <c:v>40.511764705882364</c:v>
                </c:pt>
                <c:pt idx="35">
                  <c:v>40.511764705882364</c:v>
                </c:pt>
                <c:pt idx="36">
                  <c:v>40.511764705882364</c:v>
                </c:pt>
                <c:pt idx="37">
                  <c:v>40.511764705882364</c:v>
                </c:pt>
                <c:pt idx="38">
                  <c:v>40.511764705882364</c:v>
                </c:pt>
                <c:pt idx="39">
                  <c:v>40.511764705882364</c:v>
                </c:pt>
                <c:pt idx="40">
                  <c:v>40.511764705882364</c:v>
                </c:pt>
                <c:pt idx="41">
                  <c:v>40.511764705882364</c:v>
                </c:pt>
                <c:pt idx="42">
                  <c:v>40.511764705882364</c:v>
                </c:pt>
                <c:pt idx="43">
                  <c:v>40.511764705882364</c:v>
                </c:pt>
                <c:pt idx="44">
                  <c:v>40.511764705882364</c:v>
                </c:pt>
                <c:pt idx="45">
                  <c:v>40.511764705882364</c:v>
                </c:pt>
                <c:pt idx="46">
                  <c:v>40.511764705882364</c:v>
                </c:pt>
                <c:pt idx="47">
                  <c:v>40.511764705882364</c:v>
                </c:pt>
                <c:pt idx="48">
                  <c:v>40.511764705882364</c:v>
                </c:pt>
                <c:pt idx="49">
                  <c:v>40.511764705882364</c:v>
                </c:pt>
                <c:pt idx="50">
                  <c:v>40.511764705882364</c:v>
                </c:pt>
              </c:numCache>
            </c:numRef>
          </c:val>
          <c:smooth val="0"/>
          <c:extLst>
            <c:ext xmlns:c16="http://schemas.microsoft.com/office/drawing/2014/chart" uri="{C3380CC4-5D6E-409C-BE32-E72D297353CC}">
              <c16:uniqueId val="{00000001-3C62-4D95-ABC0-C24FDA4F590D}"/>
            </c:ext>
          </c:extLst>
        </c:ser>
        <c:dLbls>
          <c:showLegendKey val="0"/>
          <c:showVal val="0"/>
          <c:showCatName val="0"/>
          <c:showSerName val="0"/>
          <c:showPercent val="0"/>
          <c:showBubbleSize val="0"/>
        </c:dLbls>
        <c:marker val="1"/>
        <c:smooth val="0"/>
        <c:axId val="1898138464"/>
        <c:axId val="1898149280"/>
      </c:lineChart>
      <c:catAx>
        <c:axId val="1898138464"/>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State</a:t>
                </a:r>
                <a:r>
                  <a:rPr lang="en-US" sz="1800" baseline="0"/>
                  <a:t> Abbreviation</a:t>
                </a:r>
                <a:endParaRPr lang="en-US" sz="1800"/>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98149280"/>
        <c:crosses val="autoZero"/>
        <c:auto val="1"/>
        <c:lblAlgn val="ctr"/>
        <c:lblOffset val="100"/>
        <c:noMultiLvlLbl val="0"/>
      </c:catAx>
      <c:valAx>
        <c:axId val="18981492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dirty="0"/>
                  <a:t>Allowance Rate</a:t>
                </a:r>
                <a:r>
                  <a:rPr lang="en-US" sz="1800" baseline="0" dirty="0"/>
                  <a:t>  (In Percent)</a:t>
                </a:r>
                <a:endParaRPr lang="en-US" sz="1800" dirty="0"/>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898138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r>
              <a:rPr lang="en-US" sz="2000" b="1" dirty="0"/>
              <a:t>Supplemental</a:t>
            </a:r>
            <a:r>
              <a:rPr lang="en-US" sz="2000" b="1" baseline="0" dirty="0"/>
              <a:t> Security Income - Number of Recipients</a:t>
            </a:r>
            <a:endParaRPr lang="en-US" sz="2000" b="1" dirty="0"/>
          </a:p>
        </c:rich>
      </c:tx>
      <c:layout>
        <c:manualLayout>
          <c:xMode val="edge"/>
          <c:yMode val="edge"/>
          <c:x val="0.14855050247772972"/>
          <c:y val="0"/>
        </c:manualLayout>
      </c:layout>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B5D-4411-ADE8-BB21A5BF56DF}"/>
              </c:ext>
            </c:extLst>
          </c:dPt>
          <c:dPt>
            <c:idx val="1"/>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3-CB5D-4411-ADE8-BB21A5BF56DF}"/>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5-CB5D-4411-ADE8-BB21A5BF56DF}"/>
              </c:ext>
            </c:extLst>
          </c:dPt>
          <c:dLbls>
            <c:dLbl>
              <c:idx val="2"/>
              <c:layout>
                <c:manualLayout>
                  <c:x val="0.10047936280116612"/>
                  <c:y val="-0.1999908630980605"/>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CB5D-4411-ADE8-BB21A5BF56DF}"/>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Aged</c:v>
                </c:pt>
                <c:pt idx="1">
                  <c:v>Blind</c:v>
                </c:pt>
                <c:pt idx="2">
                  <c:v>Disabled</c:v>
                </c:pt>
              </c:strCache>
            </c:strRef>
          </c:cat>
          <c:val>
            <c:numRef>
              <c:f>Sheet1!$B$2:$B$4</c:f>
              <c:numCache>
                <c:formatCode>#,##0</c:formatCode>
                <c:ptCount val="3"/>
                <c:pt idx="0">
                  <c:v>1166510</c:v>
                </c:pt>
                <c:pt idx="1">
                  <c:v>68738</c:v>
                </c:pt>
                <c:pt idx="2">
                  <c:v>6840567</c:v>
                </c:pt>
              </c:numCache>
            </c:numRef>
          </c:val>
          <c:extLst>
            <c:ext xmlns:c16="http://schemas.microsoft.com/office/drawing/2014/chart" uri="{C3380CC4-5D6E-409C-BE32-E72D297353CC}">
              <c16:uniqueId val="{00000006-CB5D-4411-ADE8-BB21A5BF56DF}"/>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31735233220827153"/>
          <c:y val="0.93754709317848639"/>
          <c:w val="0.50008316734935865"/>
          <c:h val="5.5383711646601101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r>
              <a:rPr lang="en-US" sz="2000" b="1" dirty="0"/>
              <a:t>Supplemental</a:t>
            </a:r>
            <a:r>
              <a:rPr lang="en-US" sz="2000" b="1" baseline="0" dirty="0"/>
              <a:t> Security Income - Total Federally Administered Payments</a:t>
            </a:r>
            <a:endParaRPr lang="en-US" sz="2000" b="1" dirty="0"/>
          </a:p>
        </c:rich>
      </c:tx>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spPr>
            <a:solidFill>
              <a:schemeClr val="accent1"/>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EC4-4E4E-9E8F-397608DC4D1E}"/>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8EC4-4E4E-9E8F-397608DC4D1E}"/>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5-8EC4-4E4E-9E8F-397608DC4D1E}"/>
              </c:ext>
            </c:extLst>
          </c:dPt>
          <c:dLbls>
            <c:dLbl>
              <c:idx val="0"/>
              <c:layout>
                <c:manualLayout>
                  <c:x val="-5.6450662198541675E-2"/>
                  <c:y val="1.3112975685239022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EC4-4E4E-9E8F-397608DC4D1E}"/>
                </c:ext>
              </c:extLst>
            </c:dLbl>
            <c:dLbl>
              <c:idx val="1"/>
              <c:layout>
                <c:manualLayout>
                  <c:x val="3.1906896025262504E-2"/>
                  <c:y val="4.8080910845876415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EC4-4E4E-9E8F-397608DC4D1E}"/>
                </c:ext>
              </c:extLst>
            </c:dLbl>
            <c:dLbl>
              <c:idx val="2"/>
              <c:layout>
                <c:manualLayout>
                  <c:x val="6.1359415433197471E-2"/>
                  <c:y val="-0.23821905828184237"/>
                </c:manualLayout>
              </c:layout>
              <c:dLblPos val="bestFit"/>
              <c:showLegendKey val="0"/>
              <c:showVal val="1"/>
              <c:showCatName val="0"/>
              <c:showSerName val="0"/>
              <c:showPercent val="1"/>
              <c:showBubbleSize val="0"/>
              <c:extLst>
                <c:ext xmlns:c15="http://schemas.microsoft.com/office/drawing/2012/chart" uri="{CE6537A1-D6FC-4f65-9D91-7224C49458BB}">
                  <c15:layout>
                    <c:manualLayout>
                      <c:w val="0.23280979740763716"/>
                      <c:h val="0.10260903473699533"/>
                    </c:manualLayout>
                  </c15:layout>
                </c:ext>
                <c:ext xmlns:c16="http://schemas.microsoft.com/office/drawing/2014/chart" uri="{C3380CC4-5D6E-409C-BE32-E72D297353CC}">
                  <c16:uniqueId val="{00000005-8EC4-4E4E-9E8F-397608DC4D1E}"/>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Aged</c:v>
                </c:pt>
                <c:pt idx="1">
                  <c:v>Blind</c:v>
                </c:pt>
                <c:pt idx="2">
                  <c:v>Disabled</c:v>
                </c:pt>
              </c:strCache>
            </c:strRef>
          </c:cat>
          <c:val>
            <c:numRef>
              <c:f>Sheet1!$C$2:$C$4</c:f>
              <c:numCache>
                <c:formatCode>#,##0</c:formatCode>
                <c:ptCount val="3"/>
                <c:pt idx="0">
                  <c:v>6069204</c:v>
                </c:pt>
                <c:pt idx="1">
                  <c:v>475579</c:v>
                </c:pt>
                <c:pt idx="2">
                  <c:v>49299809</c:v>
                </c:pt>
              </c:numCache>
            </c:numRef>
          </c:val>
          <c:extLst>
            <c:ext xmlns:c16="http://schemas.microsoft.com/office/drawing/2014/chart" uri="{C3380CC4-5D6E-409C-BE32-E72D297353CC}">
              <c16:uniqueId val="{00000006-8EC4-4E4E-9E8F-397608DC4D1E}"/>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i="0" u="none" strike="noStrike" baseline="0" dirty="0"/>
              <a:t>Vocational Rehabilitation - Number of Cases Closed with and without Employment in the United States: 2016</a:t>
            </a:r>
            <a:endParaRPr lang="en-US" sz="20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lumMod val="75000"/>
                </a:schemeClr>
              </a:solidFill>
              <a:ln w="19050">
                <a:solidFill>
                  <a:schemeClr val="lt1"/>
                </a:solidFill>
              </a:ln>
              <a:effectLst/>
            </c:spPr>
            <c:extLst>
              <c:ext xmlns:c16="http://schemas.microsoft.com/office/drawing/2014/chart" uri="{C3380CC4-5D6E-409C-BE32-E72D297353CC}">
                <c16:uniqueId val="{00000001-0D5D-4C23-8745-67B27D66D38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D5D-4C23-8745-67B27D66D38C}"/>
              </c:ext>
            </c:extLst>
          </c:dPt>
          <c:dLbls>
            <c:dLbl>
              <c:idx val="0"/>
              <c:layout>
                <c:manualLayout>
                  <c:x val="1.6937882764654418E-3"/>
                  <c:y val="-3.6871172353455821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D5D-4C23-8745-67B27D66D38C}"/>
                </c:ext>
              </c:extLst>
            </c:dLbl>
            <c:dLbl>
              <c:idx val="1"/>
              <c:layout>
                <c:manualLayout>
                  <c:x val="-2.8779090113735781E-2"/>
                  <c:y val="-3.4469962088072327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D5D-4C23-8745-67B27D66D38C}"/>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Sheet2!$E$3:$E$4</c:f>
              <c:strCache>
                <c:ptCount val="2"/>
                <c:pt idx="0">
                  <c:v>Without Employment</c:v>
                </c:pt>
                <c:pt idx="1">
                  <c:v>With Employment</c:v>
                </c:pt>
              </c:strCache>
            </c:strRef>
          </c:cat>
          <c:val>
            <c:numRef>
              <c:f>Sheet2!$F$3:$F$4</c:f>
              <c:numCache>
                <c:formatCode>General</c:formatCode>
                <c:ptCount val="2"/>
                <c:pt idx="0">
                  <c:v>141620</c:v>
                </c:pt>
                <c:pt idx="1">
                  <c:v>186570</c:v>
                </c:pt>
              </c:numCache>
            </c:numRef>
          </c:val>
          <c:extLst>
            <c:ext xmlns:c16="http://schemas.microsoft.com/office/drawing/2014/chart" uri="{C3380CC4-5D6E-409C-BE32-E72D297353CC}">
              <c16:uniqueId val="{00000004-0D5D-4C23-8745-67B27D66D38C}"/>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i="0" u="none" strike="noStrike" baseline="0" dirty="0">
                <a:effectLst/>
              </a:rPr>
              <a:t>Vocational Rehabilitation - </a:t>
            </a:r>
            <a:r>
              <a:rPr lang="en-US" sz="2000" b="1" i="0" u="none" strike="noStrike" baseline="0" dirty="0"/>
              <a:t>Number of Participants Whose Primary Support is Own Income in the United States : 2016</a:t>
            </a:r>
            <a:endParaRPr lang="en-US" sz="20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Sheet3!$A$4:$A$5</c:f>
              <c:strCache>
                <c:ptCount val="2"/>
                <c:pt idx="0">
                  <c:v>At application</c:v>
                </c:pt>
                <c:pt idx="1">
                  <c:v>At Closure</c:v>
                </c:pt>
              </c:strCache>
            </c:strRef>
          </c:cat>
          <c:val>
            <c:numRef>
              <c:f>Sheet3!$B$4:$B$5</c:f>
              <c:numCache>
                <c:formatCode>#,##0</c:formatCode>
                <c:ptCount val="2"/>
                <c:pt idx="0">
                  <c:v>51370</c:v>
                </c:pt>
                <c:pt idx="1">
                  <c:v>150645</c:v>
                </c:pt>
              </c:numCache>
            </c:numRef>
          </c:val>
          <c:extLst>
            <c:ext xmlns:c16="http://schemas.microsoft.com/office/drawing/2014/chart" uri="{C3380CC4-5D6E-409C-BE32-E72D297353CC}">
              <c16:uniqueId val="{00000000-9410-4C1E-975A-C7D53BD84E5B}"/>
            </c:ext>
          </c:extLst>
        </c:ser>
        <c:dLbls>
          <c:showLegendKey val="0"/>
          <c:showVal val="0"/>
          <c:showCatName val="0"/>
          <c:showSerName val="0"/>
          <c:showPercent val="0"/>
          <c:showBubbleSize val="0"/>
        </c:dLbls>
        <c:gapWidth val="219"/>
        <c:overlap val="-27"/>
        <c:axId val="85827343"/>
        <c:axId val="85828175"/>
      </c:barChart>
      <c:catAx>
        <c:axId val="858273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85828175"/>
        <c:crosses val="autoZero"/>
        <c:auto val="1"/>
        <c:lblAlgn val="ctr"/>
        <c:lblOffset val="100"/>
        <c:noMultiLvlLbl val="0"/>
      </c:catAx>
      <c:valAx>
        <c:axId val="8582817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a:t>
                </a:r>
                <a:r>
                  <a:rPr lang="en-US" baseline="0"/>
                  <a:t> of participants</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8582734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i="0" u="none" strike="noStrike" baseline="0" dirty="0">
                <a:solidFill>
                  <a:schemeClr val="tx1">
                    <a:lumMod val="65000"/>
                    <a:lumOff val="35000"/>
                  </a:schemeClr>
                </a:solidFill>
              </a:rPr>
              <a:t>Health Insurance Coverage — Civilians with Disabilities Ages 18-64 Years Living in the Community for the United States in 2019</a:t>
            </a:r>
            <a:endParaRPr lang="en-US" sz="2000" b="1" dirty="0">
              <a:solidFill>
                <a:schemeClr val="tx1">
                  <a:lumMod val="65000"/>
                  <a:lumOff val="35000"/>
                </a:schemeClr>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Percentage</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Overall</c:v>
                </c:pt>
                <c:pt idx="1">
                  <c:v>Private</c:v>
                </c:pt>
                <c:pt idx="2">
                  <c:v>Public</c:v>
                </c:pt>
                <c:pt idx="3">
                  <c:v>No Coverage</c:v>
                </c:pt>
              </c:strCache>
            </c:strRef>
          </c:cat>
          <c:val>
            <c:numRef>
              <c:f>Sheet1!$B$2:$E$2</c:f>
              <c:numCache>
                <c:formatCode>General</c:formatCode>
                <c:ptCount val="4"/>
                <c:pt idx="0">
                  <c:v>89.6</c:v>
                </c:pt>
                <c:pt idx="1">
                  <c:v>46.1</c:v>
                </c:pt>
                <c:pt idx="2">
                  <c:v>55</c:v>
                </c:pt>
                <c:pt idx="3">
                  <c:v>10.4</c:v>
                </c:pt>
              </c:numCache>
            </c:numRef>
          </c:val>
          <c:extLst>
            <c:ext xmlns:c16="http://schemas.microsoft.com/office/drawing/2014/chart" uri="{C3380CC4-5D6E-409C-BE32-E72D297353CC}">
              <c16:uniqueId val="{00000000-F620-42B5-B0B7-74F89A5EB27C}"/>
            </c:ext>
          </c:extLst>
        </c:ser>
        <c:dLbls>
          <c:showLegendKey val="0"/>
          <c:showVal val="0"/>
          <c:showCatName val="0"/>
          <c:showSerName val="0"/>
          <c:showPercent val="0"/>
          <c:showBubbleSize val="0"/>
        </c:dLbls>
        <c:gapWidth val="219"/>
        <c:overlap val="-27"/>
        <c:axId val="89932575"/>
        <c:axId val="89940063"/>
      </c:barChart>
      <c:catAx>
        <c:axId val="89932575"/>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Type</a:t>
                </a:r>
                <a:r>
                  <a:rPr lang="en-US" sz="1800" baseline="0"/>
                  <a:t> of Health Insurance</a:t>
                </a:r>
                <a:endParaRPr lang="en-US" sz="1800"/>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89940063"/>
        <c:crosses val="autoZero"/>
        <c:auto val="1"/>
        <c:lblAlgn val="ctr"/>
        <c:lblOffset val="100"/>
        <c:noMultiLvlLbl val="0"/>
      </c:catAx>
      <c:valAx>
        <c:axId val="8994006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Percentage</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8993257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9AB614CE-851B-4FD3-87FE-6C8B1F641136}" type="datetimeFigureOut">
              <a:rPr lang="en-US" smtClean="0"/>
              <a:t>8/9/2022</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44B095B6-E040-4F97-A2FE-6874A8491B9C}" type="slidenum">
              <a:rPr lang="en-US" smtClean="0"/>
              <a:t>‹#›</a:t>
            </a:fld>
            <a:endParaRPr lang="en-US"/>
          </a:p>
        </p:txBody>
      </p:sp>
    </p:spTree>
    <p:extLst>
      <p:ext uri="{BB962C8B-B14F-4D97-AF65-F5344CB8AC3E}">
        <p14:creationId xmlns:p14="http://schemas.microsoft.com/office/powerpoint/2010/main" val="2756179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dirty="0"/>
          </a:p>
        </p:txBody>
      </p:sp>
    </p:spTree>
    <p:extLst>
      <p:ext uri="{BB962C8B-B14F-4D97-AF65-F5344CB8AC3E}">
        <p14:creationId xmlns:p14="http://schemas.microsoft.com/office/powerpoint/2010/main" val="823623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b="0" i="0" dirty="0">
              <a:solidFill>
                <a:srgbClr val="00000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44B095B6-E040-4F97-A2FE-6874A8491B9C}" type="slidenum">
              <a:rPr lang="en-US" smtClean="0"/>
              <a:t>10</a:t>
            </a:fld>
            <a:endParaRPr lang="en-US"/>
          </a:p>
        </p:txBody>
      </p:sp>
    </p:spTree>
    <p:extLst>
      <p:ext uri="{BB962C8B-B14F-4D97-AF65-F5344CB8AC3E}">
        <p14:creationId xmlns:p14="http://schemas.microsoft.com/office/powerpoint/2010/main" val="2464015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095B6-E040-4F97-A2FE-6874A8491B9C}" type="slidenum">
              <a:rPr lang="en-US" smtClean="0"/>
              <a:t>11</a:t>
            </a:fld>
            <a:endParaRPr lang="en-US"/>
          </a:p>
        </p:txBody>
      </p:sp>
    </p:spTree>
    <p:extLst>
      <p:ext uri="{BB962C8B-B14F-4D97-AF65-F5344CB8AC3E}">
        <p14:creationId xmlns:p14="http://schemas.microsoft.com/office/powerpoint/2010/main" val="315037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095B6-E040-4F97-A2FE-6874A8491B9C}" type="slidenum">
              <a:rPr lang="en-US" smtClean="0"/>
              <a:t>12</a:t>
            </a:fld>
            <a:endParaRPr lang="en-US"/>
          </a:p>
        </p:txBody>
      </p:sp>
    </p:spTree>
    <p:extLst>
      <p:ext uri="{BB962C8B-B14F-4D97-AF65-F5344CB8AC3E}">
        <p14:creationId xmlns:p14="http://schemas.microsoft.com/office/powerpoint/2010/main" val="3060897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endParaRPr lang="en-US" dirty="0"/>
          </a:p>
        </p:txBody>
      </p:sp>
      <p:sp>
        <p:nvSpPr>
          <p:cNvPr id="4" name="Slide Number Placeholder 3"/>
          <p:cNvSpPr>
            <a:spLocks noGrp="1"/>
          </p:cNvSpPr>
          <p:nvPr>
            <p:ph type="sldNum" sz="quarter" idx="5"/>
          </p:nvPr>
        </p:nvSpPr>
        <p:spPr/>
        <p:txBody>
          <a:bodyPr/>
          <a:lstStyle/>
          <a:p>
            <a:pPr>
              <a:defRPr/>
            </a:pPr>
            <a:fld id="{DC5BF3A7-7ADB-44B5-A588-E84FF536DCA0}" type="slidenum">
              <a:rPr lang="en-US" smtClean="0"/>
              <a:pPr>
                <a:defRPr/>
              </a:pPr>
              <a:t>13</a:t>
            </a:fld>
            <a:endParaRPr lang="en-US"/>
          </a:p>
        </p:txBody>
      </p:sp>
    </p:spTree>
    <p:extLst>
      <p:ext uri="{BB962C8B-B14F-4D97-AF65-F5344CB8AC3E}">
        <p14:creationId xmlns:p14="http://schemas.microsoft.com/office/powerpoint/2010/main" val="2921803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095B6-E040-4F97-A2FE-6874A8491B9C}" type="slidenum">
              <a:rPr lang="en-US" smtClean="0"/>
              <a:t>14</a:t>
            </a:fld>
            <a:endParaRPr lang="en-US"/>
          </a:p>
        </p:txBody>
      </p:sp>
    </p:spTree>
    <p:extLst>
      <p:ext uri="{BB962C8B-B14F-4D97-AF65-F5344CB8AC3E}">
        <p14:creationId xmlns:p14="http://schemas.microsoft.com/office/powerpoint/2010/main" val="42393481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xfrm>
            <a:off x="431800" y="744538"/>
            <a:ext cx="6627813" cy="3727450"/>
          </a:xfrm>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fontAlgn="base"/>
            <a:endParaRPr lang="en-US" sz="1900" dirty="0">
              <a:solidFill>
                <a:srgbClr val="000000"/>
              </a:solidFill>
              <a:latin typeface="Calibri" panose="020F0502020204030204" pitchFamily="34" charset="0"/>
            </a:endParaRPr>
          </a:p>
        </p:txBody>
      </p:sp>
      <p:sp>
        <p:nvSpPr>
          <p:cNvPr id="3" name="Slide Number Placeholder 2">
            <a:extLst>
              <a:ext uri="{FF2B5EF4-FFF2-40B4-BE49-F238E27FC236}">
                <a16:creationId xmlns:a16="http://schemas.microsoft.com/office/drawing/2014/main" id="{5C328E0C-063C-4B5A-80A5-54727084CEA6}"/>
              </a:ext>
            </a:extLst>
          </p:cNvPr>
          <p:cNvSpPr>
            <a:spLocks noGrp="1"/>
          </p:cNvSpPr>
          <p:nvPr>
            <p:ph type="sldNum" sz="quarter" idx="5"/>
          </p:nvPr>
        </p:nvSpPr>
        <p:spPr/>
        <p:txBody>
          <a:bodyPr/>
          <a:lstStyle/>
          <a:p>
            <a:pPr>
              <a:defRPr/>
            </a:pPr>
            <a:fld id="{DC5BF3A7-7ADB-44B5-A588-E84FF536DCA0}" type="slidenum">
              <a:rPr lang="en-US" smtClean="0"/>
              <a:pPr>
                <a:defRPr/>
              </a:pPr>
              <a:t>15</a:t>
            </a:fld>
            <a:endParaRPr lang="en-US"/>
          </a:p>
        </p:txBody>
      </p:sp>
    </p:spTree>
    <p:extLst>
      <p:ext uri="{BB962C8B-B14F-4D97-AF65-F5344CB8AC3E}">
        <p14:creationId xmlns:p14="http://schemas.microsoft.com/office/powerpoint/2010/main" val="2294536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095B6-E040-4F97-A2FE-6874A8491B9C}" type="slidenum">
              <a:rPr lang="en-US" smtClean="0"/>
              <a:t>16</a:t>
            </a:fld>
            <a:endParaRPr lang="en-US"/>
          </a:p>
        </p:txBody>
      </p:sp>
    </p:spTree>
    <p:extLst>
      <p:ext uri="{BB962C8B-B14F-4D97-AF65-F5344CB8AC3E}">
        <p14:creationId xmlns:p14="http://schemas.microsoft.com/office/powerpoint/2010/main" val="27134296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095B6-E040-4F97-A2FE-6874A8491B9C}" type="slidenum">
              <a:rPr lang="en-US" smtClean="0"/>
              <a:t>17</a:t>
            </a:fld>
            <a:endParaRPr lang="en-US"/>
          </a:p>
        </p:txBody>
      </p:sp>
    </p:spTree>
    <p:extLst>
      <p:ext uri="{BB962C8B-B14F-4D97-AF65-F5344CB8AC3E}">
        <p14:creationId xmlns:p14="http://schemas.microsoft.com/office/powerpoint/2010/main" val="19350243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095B6-E040-4F97-A2FE-6874A8491B9C}" type="slidenum">
              <a:rPr lang="en-US" smtClean="0"/>
              <a:t>18</a:t>
            </a:fld>
            <a:endParaRPr lang="en-US"/>
          </a:p>
        </p:txBody>
      </p:sp>
    </p:spTree>
    <p:extLst>
      <p:ext uri="{BB962C8B-B14F-4D97-AF65-F5344CB8AC3E}">
        <p14:creationId xmlns:p14="http://schemas.microsoft.com/office/powerpoint/2010/main" val="8372626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095B6-E040-4F97-A2FE-6874A8491B9C}" type="slidenum">
              <a:rPr lang="en-US" smtClean="0"/>
              <a:t>19</a:t>
            </a:fld>
            <a:endParaRPr lang="en-US"/>
          </a:p>
        </p:txBody>
      </p:sp>
    </p:spTree>
    <p:extLst>
      <p:ext uri="{BB962C8B-B14F-4D97-AF65-F5344CB8AC3E}">
        <p14:creationId xmlns:p14="http://schemas.microsoft.com/office/powerpoint/2010/main" val="2797626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095B6-E040-4F97-A2FE-6874A8491B9C}" type="slidenum">
              <a:rPr lang="en-US" smtClean="0"/>
              <a:t>2</a:t>
            </a:fld>
            <a:endParaRPr lang="en-US"/>
          </a:p>
        </p:txBody>
      </p:sp>
    </p:spTree>
    <p:extLst>
      <p:ext uri="{BB962C8B-B14F-4D97-AF65-F5344CB8AC3E}">
        <p14:creationId xmlns:p14="http://schemas.microsoft.com/office/powerpoint/2010/main" val="542929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095B6-E040-4F97-A2FE-6874A8491B9C}" type="slidenum">
              <a:rPr lang="en-US" smtClean="0"/>
              <a:t>20</a:t>
            </a:fld>
            <a:endParaRPr lang="en-US"/>
          </a:p>
        </p:txBody>
      </p:sp>
    </p:spTree>
    <p:extLst>
      <p:ext uri="{BB962C8B-B14F-4D97-AF65-F5344CB8AC3E}">
        <p14:creationId xmlns:p14="http://schemas.microsoft.com/office/powerpoint/2010/main" val="3122889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095B6-E040-4F97-A2FE-6874A8491B9C}" type="slidenum">
              <a:rPr lang="en-US" smtClean="0"/>
              <a:t>3</a:t>
            </a:fld>
            <a:endParaRPr lang="en-US"/>
          </a:p>
        </p:txBody>
      </p:sp>
    </p:spTree>
    <p:extLst>
      <p:ext uri="{BB962C8B-B14F-4D97-AF65-F5344CB8AC3E}">
        <p14:creationId xmlns:p14="http://schemas.microsoft.com/office/powerpoint/2010/main" val="865885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095B6-E040-4F97-A2FE-6874A8491B9C}" type="slidenum">
              <a:rPr lang="en-US" smtClean="0"/>
              <a:t>4</a:t>
            </a:fld>
            <a:endParaRPr lang="en-US"/>
          </a:p>
        </p:txBody>
      </p:sp>
    </p:spTree>
    <p:extLst>
      <p:ext uri="{BB962C8B-B14F-4D97-AF65-F5344CB8AC3E}">
        <p14:creationId xmlns:p14="http://schemas.microsoft.com/office/powerpoint/2010/main" val="407670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095B6-E040-4F97-A2FE-6874A8491B9C}" type="slidenum">
              <a:rPr lang="en-US" smtClean="0"/>
              <a:t>5</a:t>
            </a:fld>
            <a:endParaRPr lang="en-US"/>
          </a:p>
        </p:txBody>
      </p:sp>
    </p:spTree>
    <p:extLst>
      <p:ext uri="{BB962C8B-B14F-4D97-AF65-F5344CB8AC3E}">
        <p14:creationId xmlns:p14="http://schemas.microsoft.com/office/powerpoint/2010/main" val="3972320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095B6-E040-4F97-A2FE-6874A8491B9C}" type="slidenum">
              <a:rPr lang="en-US" smtClean="0"/>
              <a:t>6</a:t>
            </a:fld>
            <a:endParaRPr lang="en-US"/>
          </a:p>
        </p:txBody>
      </p:sp>
    </p:spTree>
    <p:extLst>
      <p:ext uri="{BB962C8B-B14F-4D97-AF65-F5344CB8AC3E}">
        <p14:creationId xmlns:p14="http://schemas.microsoft.com/office/powerpoint/2010/main" val="4117841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dirty="0">
              <a:solidFill>
                <a:srgbClr val="000000"/>
              </a:solidFill>
              <a:effectLst/>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4B095B6-E040-4F97-A2FE-6874A8491B9C}" type="slidenum">
              <a:rPr lang="en-US" smtClean="0"/>
              <a:t>7</a:t>
            </a:fld>
            <a:endParaRPr lang="en-US"/>
          </a:p>
        </p:txBody>
      </p:sp>
    </p:spTree>
    <p:extLst>
      <p:ext uri="{BB962C8B-B14F-4D97-AF65-F5344CB8AC3E}">
        <p14:creationId xmlns:p14="http://schemas.microsoft.com/office/powerpoint/2010/main" val="1888665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095B6-E040-4F97-A2FE-6874A8491B9C}" type="slidenum">
              <a:rPr lang="en-US" smtClean="0"/>
              <a:t>8</a:t>
            </a:fld>
            <a:endParaRPr lang="en-US"/>
          </a:p>
        </p:txBody>
      </p:sp>
    </p:spTree>
    <p:extLst>
      <p:ext uri="{BB962C8B-B14F-4D97-AF65-F5344CB8AC3E}">
        <p14:creationId xmlns:p14="http://schemas.microsoft.com/office/powerpoint/2010/main" val="805907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095B6-E040-4F97-A2FE-6874A8491B9C}" type="slidenum">
              <a:rPr lang="en-US" smtClean="0"/>
              <a:t>9</a:t>
            </a:fld>
            <a:endParaRPr lang="en-US"/>
          </a:p>
        </p:txBody>
      </p:sp>
    </p:spTree>
    <p:extLst>
      <p:ext uri="{BB962C8B-B14F-4D97-AF65-F5344CB8AC3E}">
        <p14:creationId xmlns:p14="http://schemas.microsoft.com/office/powerpoint/2010/main" val="2252951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ED4AE-9F75-45C0-B54F-BF52E8C512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069132-0330-41F5-A3F9-DBD94F7EA3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1FBEE2-3307-4E62-844E-37A7C4CCF4A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EBA714F-CCDE-49C9-8BA3-5C8952125F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1A2F47-1B7B-484F-A2CD-FFB7E23CAD43}"/>
              </a:ext>
            </a:extLst>
          </p:cNvPr>
          <p:cNvSpPr>
            <a:spLocks noGrp="1"/>
          </p:cNvSpPr>
          <p:nvPr>
            <p:ph type="sldNum" sz="quarter" idx="12"/>
          </p:nvPr>
        </p:nvSpPr>
        <p:spPr/>
        <p:txBody>
          <a:bodyPr/>
          <a:lstStyle/>
          <a:p>
            <a:fld id="{72476313-A619-445E-9D5B-4DE218FC01D5}" type="slidenum">
              <a:rPr lang="en-US" smtClean="0"/>
              <a:t>‹#›</a:t>
            </a:fld>
            <a:endParaRPr lang="en-US"/>
          </a:p>
        </p:txBody>
      </p:sp>
    </p:spTree>
    <p:extLst>
      <p:ext uri="{BB962C8B-B14F-4D97-AF65-F5344CB8AC3E}">
        <p14:creationId xmlns:p14="http://schemas.microsoft.com/office/powerpoint/2010/main" val="157141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C1BD6-5486-4A25-BBB5-A46E4AEB77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03B3A61-71F0-4D0D-AA66-18DD8EE618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C1BB6D-CF2B-4CAC-BC8F-08194ED0748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7F8EF0E-5C5E-4791-9216-0B62D81EBB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22B3CF-EB36-4033-8C63-DE8C99393861}"/>
              </a:ext>
            </a:extLst>
          </p:cNvPr>
          <p:cNvSpPr>
            <a:spLocks noGrp="1"/>
          </p:cNvSpPr>
          <p:nvPr>
            <p:ph type="sldNum" sz="quarter" idx="12"/>
          </p:nvPr>
        </p:nvSpPr>
        <p:spPr/>
        <p:txBody>
          <a:bodyPr/>
          <a:lstStyle/>
          <a:p>
            <a:fld id="{72476313-A619-445E-9D5B-4DE218FC01D5}" type="slidenum">
              <a:rPr lang="en-US" smtClean="0"/>
              <a:t>‹#›</a:t>
            </a:fld>
            <a:endParaRPr lang="en-US"/>
          </a:p>
        </p:txBody>
      </p:sp>
    </p:spTree>
    <p:extLst>
      <p:ext uri="{BB962C8B-B14F-4D97-AF65-F5344CB8AC3E}">
        <p14:creationId xmlns:p14="http://schemas.microsoft.com/office/powerpoint/2010/main" val="3463867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AEE8EE-70D6-4885-84CC-BB8F2093CAC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7C2BF6-B1B5-43A6-BAFF-C865FA976B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C6E955-7C7D-45E5-902C-0BFA7672F00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C6152A6-B38A-4DA1-A10B-B611868C47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AA9C1F-FA17-422D-BDC3-02748D0F1F74}"/>
              </a:ext>
            </a:extLst>
          </p:cNvPr>
          <p:cNvSpPr>
            <a:spLocks noGrp="1"/>
          </p:cNvSpPr>
          <p:nvPr>
            <p:ph type="sldNum" sz="quarter" idx="12"/>
          </p:nvPr>
        </p:nvSpPr>
        <p:spPr/>
        <p:txBody>
          <a:bodyPr/>
          <a:lstStyle/>
          <a:p>
            <a:fld id="{72476313-A619-445E-9D5B-4DE218FC01D5}" type="slidenum">
              <a:rPr lang="en-US" smtClean="0"/>
              <a:t>‹#›</a:t>
            </a:fld>
            <a:endParaRPr lang="en-US"/>
          </a:p>
        </p:txBody>
      </p:sp>
    </p:spTree>
    <p:extLst>
      <p:ext uri="{BB962C8B-B14F-4D97-AF65-F5344CB8AC3E}">
        <p14:creationId xmlns:p14="http://schemas.microsoft.com/office/powerpoint/2010/main" val="2889565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OP Title with Copy + Media">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D75C93F-9B39-B14E-8F95-3F4F71234853}"/>
              </a:ext>
            </a:extLst>
          </p:cNvPr>
          <p:cNvSpPr>
            <a:spLocks noGrp="1"/>
          </p:cNvSpPr>
          <p:nvPr>
            <p:ph type="title"/>
          </p:nvPr>
        </p:nvSpPr>
        <p:spPr>
          <a:xfrm>
            <a:off x="838200" y="563317"/>
            <a:ext cx="10515600" cy="878459"/>
          </a:xfrm>
          <a:prstGeom prst="rect">
            <a:avLst/>
          </a:prstGeom>
          <a:noFill/>
        </p:spPr>
        <p:txBody>
          <a:bodyPr anchor="b"/>
          <a:lstStyle>
            <a:lvl1pPr>
              <a:defRPr b="1" i="0">
                <a:solidFill>
                  <a:srgbClr val="013591"/>
                </a:solidFill>
                <a:latin typeface="Source Sans Pro" panose="020B0503030403020204" pitchFamily="34" charset="77"/>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D7BB6FEF-CAD6-8545-B06F-55D8B5926E2B}"/>
              </a:ext>
            </a:extLst>
          </p:cNvPr>
          <p:cNvCxnSpPr>
            <a:cxnSpLocks/>
          </p:cNvCxnSpPr>
          <p:nvPr userDrawn="1"/>
        </p:nvCxnSpPr>
        <p:spPr>
          <a:xfrm>
            <a:off x="838200" y="1484304"/>
            <a:ext cx="10515600" cy="0"/>
          </a:xfrm>
          <a:prstGeom prst="line">
            <a:avLst/>
          </a:prstGeom>
          <a:ln>
            <a:solidFill>
              <a:srgbClr val="013591"/>
            </a:solidFill>
          </a:ln>
        </p:spPr>
        <p:style>
          <a:lnRef idx="2">
            <a:schemeClr val="dk1"/>
          </a:lnRef>
          <a:fillRef idx="0">
            <a:schemeClr val="dk1"/>
          </a:fillRef>
          <a:effectRef idx="1">
            <a:schemeClr val="dk1"/>
          </a:effectRef>
          <a:fontRef idx="minor">
            <a:schemeClr val="tx1"/>
          </a:fontRef>
        </p:style>
      </p:cxnSp>
      <p:sp>
        <p:nvSpPr>
          <p:cNvPr id="9" name="Text Placeholder 27">
            <a:extLst>
              <a:ext uri="{FF2B5EF4-FFF2-40B4-BE49-F238E27FC236}">
                <a16:creationId xmlns:a16="http://schemas.microsoft.com/office/drawing/2014/main" id="{F7B34011-377E-CE42-9302-79559B2A06FA}"/>
              </a:ext>
            </a:extLst>
          </p:cNvPr>
          <p:cNvSpPr>
            <a:spLocks noGrp="1"/>
          </p:cNvSpPr>
          <p:nvPr>
            <p:ph type="body" sz="quarter" idx="10"/>
          </p:nvPr>
        </p:nvSpPr>
        <p:spPr>
          <a:xfrm>
            <a:off x="1219200" y="1828800"/>
            <a:ext cx="3723190" cy="3657600"/>
          </a:xfrm>
        </p:spPr>
        <p:txBody>
          <a:bodyPr>
            <a:noAutofit/>
          </a:bodyPr>
          <a:lstStyle>
            <a:lvl1pPr marL="0" indent="0">
              <a:lnSpc>
                <a:spcPts val="2400"/>
              </a:lnSpc>
              <a:spcBef>
                <a:spcPts val="400"/>
              </a:spcBef>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Edit Master text styles</a:t>
            </a:r>
          </a:p>
        </p:txBody>
      </p:sp>
      <p:sp>
        <p:nvSpPr>
          <p:cNvPr id="12" name="Content Placeholder 11">
            <a:extLst>
              <a:ext uri="{FF2B5EF4-FFF2-40B4-BE49-F238E27FC236}">
                <a16:creationId xmlns:a16="http://schemas.microsoft.com/office/drawing/2014/main" id="{C84056BA-2837-8F44-8004-739C36682A52}"/>
              </a:ext>
            </a:extLst>
          </p:cNvPr>
          <p:cNvSpPr>
            <a:spLocks noGrp="1"/>
          </p:cNvSpPr>
          <p:nvPr>
            <p:ph sz="quarter" idx="11"/>
          </p:nvPr>
        </p:nvSpPr>
        <p:spPr>
          <a:xfrm>
            <a:off x="5562600" y="2133600"/>
            <a:ext cx="5410200" cy="30480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pic>
        <p:nvPicPr>
          <p:cNvPr id="10" name="Picture 9">
            <a:extLst>
              <a:ext uri="{FF2B5EF4-FFF2-40B4-BE49-F238E27FC236}">
                <a16:creationId xmlns:a16="http://schemas.microsoft.com/office/drawing/2014/main" id="{09043363-8F7A-0D43-8F32-D88C4C2810F7}"/>
              </a:ext>
            </a:extLst>
          </p:cNvPr>
          <p:cNvPicPr>
            <a:picLocks noChangeAspect="1"/>
          </p:cNvPicPr>
          <p:nvPr userDrawn="1"/>
        </p:nvPicPr>
        <p:blipFill>
          <a:blip r:embed="rId2"/>
          <a:stretch>
            <a:fillRect/>
          </a:stretch>
        </p:blipFill>
        <p:spPr>
          <a:xfrm>
            <a:off x="10952173" y="5592076"/>
            <a:ext cx="596515" cy="787998"/>
          </a:xfrm>
          <a:prstGeom prst="rect">
            <a:avLst/>
          </a:prstGeom>
        </p:spPr>
      </p:pic>
    </p:spTree>
    <p:extLst>
      <p:ext uri="{BB962C8B-B14F-4D97-AF65-F5344CB8AC3E}">
        <p14:creationId xmlns:p14="http://schemas.microsoft.com/office/powerpoint/2010/main" val="2603476714"/>
      </p:ext>
    </p:extLst>
  </p:cSld>
  <p:clrMapOvr>
    <a:masterClrMapping/>
  </p:clrMapOvr>
  <p:extLst>
    <p:ext uri="{DCECCB84-F9BA-43D5-87BE-67443E8EF086}">
      <p15:sldGuideLst xmlns:p15="http://schemas.microsoft.com/office/powerpoint/2012/main">
        <p15:guide id="1" orient="horz" pos="2160">
          <p15:clr>
            <a:srgbClr val="FBAE40"/>
          </p15:clr>
        </p15:guide>
        <p15:guide id="2" pos="768">
          <p15:clr>
            <a:srgbClr val="FBAE40"/>
          </p15:clr>
        </p15:guide>
        <p15:guide id="3" orient="horz" pos="1152">
          <p15:clr>
            <a:srgbClr val="FBAE40"/>
          </p15:clr>
        </p15:guide>
        <p15:guide id="4" orient="horz" pos="3456">
          <p15:clr>
            <a:srgbClr val="FBAE40"/>
          </p15:clr>
        </p15:guide>
        <p15:guide id="5" pos="6912">
          <p15:clr>
            <a:srgbClr val="FBAE40"/>
          </p15:clr>
        </p15:guide>
        <p15:guide id="6" pos="3840">
          <p15:clr>
            <a:srgbClr val="FBAE40"/>
          </p15:clr>
        </p15:guide>
        <p15:guide id="7" pos="3120">
          <p15:clr>
            <a:srgbClr val="FBAE40"/>
          </p15:clr>
        </p15:guide>
        <p15:guide id="8" pos="3504">
          <p15:clr>
            <a:srgbClr val="FBAE40"/>
          </p15:clr>
        </p15:guide>
        <p15:guide id="9" orient="horz" pos="3264">
          <p15:clr>
            <a:srgbClr val="FBAE40"/>
          </p15:clr>
        </p15:guide>
        <p15:guide id="10" orient="horz" pos="134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p:bg>
      <p:bgPr>
        <a:pattFill prst="dkUp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4FC5167-FF84-6D49-B71F-AF38F31D82E9}"/>
              </a:ext>
            </a:extLst>
          </p:cNvPr>
          <p:cNvSpPr/>
          <p:nvPr userDrawn="1"/>
        </p:nvSpPr>
        <p:spPr>
          <a:xfrm>
            <a:off x="0" y="3429000"/>
            <a:ext cx="12192000" cy="1593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DD2C4E-54C3-E942-BCE5-08CA139B77B6}"/>
              </a:ext>
            </a:extLst>
          </p:cNvPr>
          <p:cNvSpPr>
            <a:spLocks noGrp="1"/>
          </p:cNvSpPr>
          <p:nvPr>
            <p:ph type="ctrTitle"/>
          </p:nvPr>
        </p:nvSpPr>
        <p:spPr>
          <a:xfrm>
            <a:off x="3807030" y="3561520"/>
            <a:ext cx="7088577" cy="836898"/>
          </a:xfrm>
          <a:prstGeom prst="rect">
            <a:avLst/>
          </a:prstGeom>
          <a:noFill/>
        </p:spPr>
        <p:txBody>
          <a:bodyPr anchor="b">
            <a:noAutofit/>
          </a:bodyPr>
          <a:lstStyle>
            <a:lvl1pPr algn="l">
              <a:lnSpc>
                <a:spcPts val="3920"/>
              </a:lnSpc>
              <a:defRPr sz="3600" b="1" i="0" baseline="0">
                <a:solidFill>
                  <a:srgbClr val="013591"/>
                </a:solidFill>
                <a:latin typeface="Source Sans Pro" panose="020B0503030403020204" pitchFamily="34" charset="77"/>
              </a:defRPr>
            </a:lvl1pPr>
          </a:lstStyle>
          <a:p>
            <a:r>
              <a:rPr lang="en-US" dirty="0"/>
              <a:t>Click to edit Master title style</a:t>
            </a:r>
          </a:p>
        </p:txBody>
      </p:sp>
      <p:sp>
        <p:nvSpPr>
          <p:cNvPr id="3" name="Subtitle 2">
            <a:extLst>
              <a:ext uri="{FF2B5EF4-FFF2-40B4-BE49-F238E27FC236}">
                <a16:creationId xmlns:a16="http://schemas.microsoft.com/office/drawing/2014/main" id="{AB696E03-67D4-AB44-A78E-11BF4C75AF90}"/>
              </a:ext>
            </a:extLst>
          </p:cNvPr>
          <p:cNvSpPr>
            <a:spLocks noGrp="1"/>
          </p:cNvSpPr>
          <p:nvPr>
            <p:ph type="subTitle" idx="1"/>
          </p:nvPr>
        </p:nvSpPr>
        <p:spPr>
          <a:xfrm>
            <a:off x="3807029" y="4289097"/>
            <a:ext cx="7088577" cy="544642"/>
          </a:xfrm>
        </p:spPr>
        <p:txBody>
          <a:bodyPr>
            <a:noAutofit/>
          </a:bodyPr>
          <a:lstStyle>
            <a:lvl1pPr marL="0" indent="0" algn="l">
              <a:lnSpc>
                <a:spcPts val="2400"/>
              </a:lnSpc>
              <a:buNone/>
              <a:defRPr sz="1700" b="0" i="0" kern="0" spc="0" baseline="0">
                <a:solidFill>
                  <a:srgbClr val="013591"/>
                </a:solidFill>
                <a:latin typeface="Source Sans Pro Light" panose="020B04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a:extLst>
              <a:ext uri="{FF2B5EF4-FFF2-40B4-BE49-F238E27FC236}">
                <a16:creationId xmlns:a16="http://schemas.microsoft.com/office/drawing/2014/main" id="{16E90848-5DC8-1749-BBFF-5FED1EE01DC5}"/>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1296391" y="3177747"/>
            <a:ext cx="1922780" cy="2540000"/>
          </a:xfrm>
          <a:prstGeom prst="rect">
            <a:avLst/>
          </a:prstGeom>
        </p:spPr>
      </p:pic>
    </p:spTree>
    <p:extLst>
      <p:ext uri="{BB962C8B-B14F-4D97-AF65-F5344CB8AC3E}">
        <p14:creationId xmlns:p14="http://schemas.microsoft.com/office/powerpoint/2010/main" val="7131041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838200" y="571505"/>
            <a:ext cx="4991101" cy="870271"/>
          </a:xfrm>
          <a:prstGeom prst="rect">
            <a:avLst/>
          </a:prstGeom>
          <a:noFill/>
        </p:spPr>
        <p:txBody>
          <a:bodyPr anchor="b">
            <a:noAutofit/>
          </a:bodyPr>
          <a:lstStyle>
            <a:lvl1pPr>
              <a:defRPr b="1" i="0" kern="0" baseline="0">
                <a:solidFill>
                  <a:srgbClr val="013591"/>
                </a:solidFill>
                <a:latin typeface="Source Sans Pro" panose="020B0503030403020204" pitchFamily="34" charset="77"/>
              </a:defRPr>
            </a:lvl1pPr>
          </a:lstStyle>
          <a:p>
            <a:r>
              <a:rPr lang="en-US" dirty="0"/>
              <a:t>Click to edit Master</a:t>
            </a:r>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userDrawn="1"/>
        </p:nvCxnSpPr>
        <p:spPr>
          <a:xfrm>
            <a:off x="838200" y="1484304"/>
            <a:ext cx="10515600" cy="0"/>
          </a:xfrm>
          <a:prstGeom prst="line">
            <a:avLst/>
          </a:prstGeom>
          <a:ln>
            <a:solidFill>
              <a:srgbClr val="013591"/>
            </a:solidFill>
          </a:ln>
        </p:spPr>
        <p:style>
          <a:lnRef idx="2">
            <a:schemeClr val="dk1"/>
          </a:lnRef>
          <a:fillRef idx="0">
            <a:schemeClr val="dk1"/>
          </a:fillRef>
          <a:effectRef idx="1">
            <a:schemeClr val="dk1"/>
          </a:effectRef>
          <a:fontRef idx="minor">
            <a:schemeClr val="tx1"/>
          </a:fontRef>
        </p:style>
      </p:cxnSp>
      <p:sp>
        <p:nvSpPr>
          <p:cNvPr id="28" name="Text Placeholder 27">
            <a:extLst>
              <a:ext uri="{FF2B5EF4-FFF2-40B4-BE49-F238E27FC236}">
                <a16:creationId xmlns:a16="http://schemas.microsoft.com/office/drawing/2014/main" id="{A83D09D6-5A99-A74C-8BF9-7080E38EEF6D}"/>
              </a:ext>
            </a:extLst>
          </p:cNvPr>
          <p:cNvSpPr>
            <a:spLocks noGrp="1"/>
          </p:cNvSpPr>
          <p:nvPr>
            <p:ph type="body" sz="quarter" idx="10"/>
          </p:nvPr>
        </p:nvSpPr>
        <p:spPr>
          <a:xfrm>
            <a:off x="1219200" y="1828800"/>
            <a:ext cx="4610100" cy="3657600"/>
          </a:xfrm>
        </p:spPr>
        <p:txBody>
          <a:bodyPr>
            <a:noAutofit/>
          </a:bodyPr>
          <a:lstStyle>
            <a:lvl1pPr marL="0" indent="0">
              <a:lnSpc>
                <a:spcPts val="2400"/>
              </a:lnSpc>
              <a:spcBef>
                <a:spcPts val="400"/>
              </a:spcBef>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Edit Master text styles</a:t>
            </a:r>
          </a:p>
        </p:txBody>
      </p:sp>
      <p:pic>
        <p:nvPicPr>
          <p:cNvPr id="7" name="Picture 6">
            <a:extLst>
              <a:ext uri="{FF2B5EF4-FFF2-40B4-BE49-F238E27FC236}">
                <a16:creationId xmlns:a16="http://schemas.microsoft.com/office/drawing/2014/main" id="{0658A068-0B34-8744-823E-4A291939F959}"/>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627073" y="5592076"/>
            <a:ext cx="596515" cy="787998"/>
          </a:xfrm>
          <a:prstGeom prst="rect">
            <a:avLst/>
          </a:prstGeom>
        </p:spPr>
      </p:pic>
      <p:sp>
        <p:nvSpPr>
          <p:cNvPr id="8" name="Picture Placeholder 8">
            <a:extLst>
              <a:ext uri="{FF2B5EF4-FFF2-40B4-BE49-F238E27FC236}">
                <a16:creationId xmlns:a16="http://schemas.microsoft.com/office/drawing/2014/main" id="{9CF51F07-D41C-F145-88D1-66956E3000C3}"/>
              </a:ext>
              <a:ext uri="{C183D7F6-B498-43B3-948B-1728B52AA6E4}">
                <adec:decorative xmlns:adec="http://schemas.microsoft.com/office/drawing/2017/decorative" val="1"/>
              </a:ext>
            </a:extLst>
          </p:cNvPr>
          <p:cNvSpPr>
            <a:spLocks noGrp="1"/>
          </p:cNvSpPr>
          <p:nvPr>
            <p:ph type="pic" sz="quarter" idx="11"/>
          </p:nvPr>
        </p:nvSpPr>
        <p:spPr>
          <a:xfrm>
            <a:off x="6457950" y="0"/>
            <a:ext cx="5734050" cy="6858000"/>
          </a:xfr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419594251"/>
      </p:ext>
    </p:extLst>
  </p:cSld>
  <p:clrMapOvr>
    <a:masterClrMapping/>
  </p:clrMapOvr>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p15:clr>
            <a:srgbClr val="FBAE40"/>
          </p15:clr>
        </p15:guide>
        <p15:guide id="6" orient="horz" pos="3456">
          <p15:clr>
            <a:srgbClr val="FBAE40"/>
          </p15:clr>
        </p15:guide>
        <p15:guide id="7" orient="horz" pos="1152">
          <p15:clr>
            <a:srgbClr val="FBAE40"/>
          </p15:clr>
        </p15:guide>
        <p15:guide id="8" pos="3840">
          <p15:clr>
            <a:srgbClr val="FBAE40"/>
          </p15:clr>
        </p15:guide>
        <p15:guide id="9" pos="417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 List + R. Pic">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6259329" y="571505"/>
            <a:ext cx="4991101" cy="870271"/>
          </a:xfrm>
          <a:prstGeom prst="rect">
            <a:avLst/>
          </a:prstGeom>
          <a:noFill/>
        </p:spPr>
        <p:txBody>
          <a:bodyPr anchor="b">
            <a:noAutofit/>
          </a:bodyPr>
          <a:lstStyle>
            <a:lvl1pPr>
              <a:defRPr b="1" i="0" kern="0" baseline="0">
                <a:solidFill>
                  <a:srgbClr val="013591"/>
                </a:solidFill>
                <a:latin typeface="Source Sans Pro" panose="020B0503030403020204" pitchFamily="34" charset="77"/>
              </a:defRPr>
            </a:lvl1pPr>
          </a:lstStyle>
          <a:p>
            <a:r>
              <a:rPr lang="en-US" dirty="0"/>
              <a:t>Click to edit Master</a:t>
            </a:r>
          </a:p>
        </p:txBody>
      </p:sp>
      <p:sp>
        <p:nvSpPr>
          <p:cNvPr id="28" name="Text Placeholder 27">
            <a:extLst>
              <a:ext uri="{FF2B5EF4-FFF2-40B4-BE49-F238E27FC236}">
                <a16:creationId xmlns:a16="http://schemas.microsoft.com/office/drawing/2014/main" id="{A83D09D6-5A99-A74C-8BF9-7080E38EEF6D}"/>
              </a:ext>
            </a:extLst>
          </p:cNvPr>
          <p:cNvSpPr>
            <a:spLocks noGrp="1"/>
          </p:cNvSpPr>
          <p:nvPr>
            <p:ph type="body" sz="quarter" idx="10" hasCustomPrompt="1"/>
          </p:nvPr>
        </p:nvSpPr>
        <p:spPr>
          <a:xfrm>
            <a:off x="6259329" y="1858276"/>
            <a:ext cx="4610100" cy="3657600"/>
          </a:xfrm>
        </p:spPr>
        <p:txBody>
          <a:bodyPr>
            <a:noAutofit/>
          </a:bodyPr>
          <a:lstStyle>
            <a:lvl1pPr marL="342900" indent="-342900">
              <a:lnSpc>
                <a:spcPts val="2400"/>
              </a:lnSpc>
              <a:spcBef>
                <a:spcPts val="400"/>
              </a:spcBef>
              <a:buFont typeface="Arial" panose="020B0604020202020204" pitchFamily="34" charset="0"/>
              <a:buChar char="•"/>
              <a:defRPr sz="2000" baseline="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Bullet 1</a:t>
            </a:r>
          </a:p>
          <a:p>
            <a:pPr lvl="0"/>
            <a:r>
              <a:rPr lang="en-US" dirty="0"/>
              <a:t>Bullet 2</a:t>
            </a:r>
          </a:p>
          <a:p>
            <a:pPr lvl="0"/>
            <a:r>
              <a:rPr lang="en-US" dirty="0"/>
              <a:t>Bullet 3</a:t>
            </a:r>
          </a:p>
        </p:txBody>
      </p:sp>
      <p:pic>
        <p:nvPicPr>
          <p:cNvPr id="6" name="Picture 5">
            <a:extLst>
              <a:ext uri="{FF2B5EF4-FFF2-40B4-BE49-F238E27FC236}">
                <a16:creationId xmlns:a16="http://schemas.microsoft.com/office/drawing/2014/main" id="{964738DE-3A36-7743-9096-D88580B25A5E}"/>
              </a:ext>
            </a:extLst>
          </p:cNvPr>
          <p:cNvPicPr>
            <a:picLocks noChangeAspect="1"/>
          </p:cNvPicPr>
          <p:nvPr userDrawn="1"/>
        </p:nvPicPr>
        <p:blipFill>
          <a:blip r:embed="rId2"/>
          <a:stretch>
            <a:fillRect/>
          </a:stretch>
        </p:blipFill>
        <p:spPr>
          <a:xfrm>
            <a:off x="10952173" y="5592076"/>
            <a:ext cx="596515" cy="787998"/>
          </a:xfrm>
          <a:prstGeom prst="rect">
            <a:avLst/>
          </a:prstGeom>
        </p:spPr>
      </p:pic>
      <p:sp>
        <p:nvSpPr>
          <p:cNvPr id="8" name="Picture Placeholder 8">
            <a:extLst>
              <a:ext uri="{FF2B5EF4-FFF2-40B4-BE49-F238E27FC236}">
                <a16:creationId xmlns:a16="http://schemas.microsoft.com/office/drawing/2014/main" id="{9CF51F07-D41C-F145-88D1-66956E3000C3}"/>
              </a:ext>
              <a:ext uri="{C183D7F6-B498-43B3-948B-1728B52AA6E4}">
                <adec:decorative xmlns:adec="http://schemas.microsoft.com/office/drawing/2017/decorative" val="1"/>
              </a:ext>
            </a:extLst>
          </p:cNvPr>
          <p:cNvSpPr>
            <a:spLocks noGrp="1"/>
          </p:cNvSpPr>
          <p:nvPr>
            <p:ph type="pic" sz="quarter" idx="11"/>
          </p:nvPr>
        </p:nvSpPr>
        <p:spPr>
          <a:xfrm>
            <a:off x="0" y="0"/>
            <a:ext cx="5772150" cy="6858000"/>
          </a:xfrm>
        </p:spPr>
        <p:txBody>
          <a:bodyPr/>
          <a:lstStyle>
            <a:lvl1pPr>
              <a:defRPr>
                <a:solidFill>
                  <a:schemeClr val="bg1"/>
                </a:solidFill>
              </a:defRPr>
            </a:lvl1pPr>
          </a:lstStyle>
          <a:p>
            <a:endParaRPr lang="en-US" dirty="0"/>
          </a:p>
        </p:txBody>
      </p:sp>
      <p:cxnSp>
        <p:nvCxnSpPr>
          <p:cNvPr id="9" name="Straight Connector 8">
            <a:extLst>
              <a:ext uri="{FF2B5EF4-FFF2-40B4-BE49-F238E27FC236}">
                <a16:creationId xmlns:a16="http://schemas.microsoft.com/office/drawing/2014/main" id="{C48076DE-3A61-F549-BC8D-062979F11F9F}"/>
              </a:ext>
            </a:extLst>
          </p:cNvPr>
          <p:cNvCxnSpPr>
            <a:cxnSpLocks/>
          </p:cNvCxnSpPr>
          <p:nvPr userDrawn="1"/>
        </p:nvCxnSpPr>
        <p:spPr>
          <a:xfrm>
            <a:off x="838200" y="1484304"/>
            <a:ext cx="10515600" cy="0"/>
          </a:xfrm>
          <a:prstGeom prst="line">
            <a:avLst/>
          </a:prstGeom>
          <a:ln>
            <a:solidFill>
              <a:srgbClr val="013591"/>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703875733"/>
      </p:ext>
    </p:extLst>
  </p:cSld>
  <p:clrMapOvr>
    <a:masterClrMapping/>
  </p:clrMapOvr>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p15:clr>
            <a:srgbClr val="FBAE40"/>
          </p15:clr>
        </p15:guide>
        <p15:guide id="6" orient="horz" pos="3456">
          <p15:clr>
            <a:srgbClr val="FBAE40"/>
          </p15:clr>
        </p15:guide>
        <p15:guide id="7" orient="horz" pos="1152">
          <p15:clr>
            <a:srgbClr val="FBAE40"/>
          </p15:clr>
        </p15:guide>
        <p15:guide id="8" pos="3840">
          <p15:clr>
            <a:srgbClr val="FBAE40"/>
          </p15:clr>
        </p15:guide>
        <p15:guide id="9" pos="417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bg>
      <p:bgPr>
        <a:pattFill prst="dkUpDiag">
          <a:fgClr>
            <a:srgbClr val="004F9D"/>
          </a:fgClr>
          <a:bgClr>
            <a:srgbClr val="013591"/>
          </a:bgClr>
        </a:patt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56C97FE-F032-B847-BDE5-E74BCB78C009}"/>
              </a:ext>
            </a:extLst>
          </p:cNvPr>
          <p:cNvSpPr>
            <a:spLocks noGrp="1"/>
          </p:cNvSpPr>
          <p:nvPr>
            <p:ph type="title"/>
          </p:nvPr>
        </p:nvSpPr>
        <p:spPr>
          <a:xfrm>
            <a:off x="1331089" y="714886"/>
            <a:ext cx="5967713" cy="3988887"/>
          </a:xfrm>
          <a:prstGeom prst="rect">
            <a:avLst/>
          </a:prstGeom>
          <a:noFill/>
        </p:spPr>
        <p:txBody>
          <a:bodyPr anchor="b">
            <a:noAutofit/>
          </a:bodyPr>
          <a:lstStyle>
            <a:lvl1pPr>
              <a:defRPr sz="7200" b="1" i="0">
                <a:solidFill>
                  <a:schemeClr val="bg1"/>
                </a:solidFill>
                <a:latin typeface="Source Sans Pro" panose="020B0503030403020204" pitchFamily="34" charset="77"/>
              </a:defRPr>
            </a:lvl1pPr>
          </a:lstStyle>
          <a:p>
            <a:r>
              <a:rPr lang="en-US" dirty="0"/>
              <a:t>Click to edit Master title style</a:t>
            </a:r>
          </a:p>
        </p:txBody>
      </p:sp>
      <p:pic>
        <p:nvPicPr>
          <p:cNvPr id="10" name="Picture 9">
            <a:extLst>
              <a:ext uri="{FF2B5EF4-FFF2-40B4-BE49-F238E27FC236}">
                <a16:creationId xmlns:a16="http://schemas.microsoft.com/office/drawing/2014/main" id="{964738DE-3A36-7743-9096-D88580B25A5E}"/>
              </a:ext>
            </a:extLst>
          </p:cNvPr>
          <p:cNvPicPr>
            <a:picLocks noChangeAspect="1"/>
          </p:cNvPicPr>
          <p:nvPr userDrawn="1"/>
        </p:nvPicPr>
        <p:blipFill>
          <a:blip r:embed="rId2"/>
          <a:stretch>
            <a:fillRect/>
          </a:stretch>
        </p:blipFill>
        <p:spPr>
          <a:xfrm>
            <a:off x="10952173" y="5592076"/>
            <a:ext cx="596515" cy="787998"/>
          </a:xfrm>
          <a:prstGeom prst="rect">
            <a:avLst/>
          </a:prstGeom>
        </p:spPr>
      </p:pic>
      <p:cxnSp>
        <p:nvCxnSpPr>
          <p:cNvPr id="11" name="Straight Connector 10">
            <a:extLst>
              <a:ext uri="{FF2B5EF4-FFF2-40B4-BE49-F238E27FC236}">
                <a16:creationId xmlns:a16="http://schemas.microsoft.com/office/drawing/2014/main" id="{DDCB7C41-036F-3C46-985A-A2DA08A2D9DF}"/>
              </a:ext>
            </a:extLst>
          </p:cNvPr>
          <p:cNvCxnSpPr>
            <a:cxnSpLocks/>
          </p:cNvCxnSpPr>
          <p:nvPr userDrawn="1"/>
        </p:nvCxnSpPr>
        <p:spPr>
          <a:xfrm flipV="1">
            <a:off x="0" y="4671793"/>
            <a:ext cx="7141580" cy="3198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7713512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FT Section Header + Pic">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F95F29C-14A0-5C4F-877C-1B28B706B781}"/>
              </a:ext>
              <a:ext uri="{C183D7F6-B498-43B3-948B-1728B52AA6E4}">
                <adec:decorative xmlns:adec="http://schemas.microsoft.com/office/drawing/2017/decorative" val="1"/>
              </a:ext>
            </a:extLst>
          </p:cNvPr>
          <p:cNvSpPr/>
          <p:nvPr userDrawn="1"/>
        </p:nvSpPr>
        <p:spPr>
          <a:xfrm>
            <a:off x="0" y="0"/>
            <a:ext cx="4262718" cy="6858000"/>
          </a:xfrm>
          <a:prstGeom prst="rect">
            <a:avLst/>
          </a:prstGeom>
          <a:pattFill prst="dkUp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67A2BA2-B7FF-5149-B98F-44E9F3D7BA2B}"/>
              </a:ext>
            </a:extLst>
          </p:cNvPr>
          <p:cNvSpPr/>
          <p:nvPr userDrawn="1"/>
        </p:nvSpPr>
        <p:spPr>
          <a:xfrm>
            <a:off x="657676" y="3604628"/>
            <a:ext cx="1343891" cy="138546"/>
          </a:xfrm>
          <a:prstGeom prst="rect">
            <a:avLst/>
          </a:prstGeom>
          <a:solidFill>
            <a:srgbClr val="182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1035FF9D-8F55-774F-A2D7-885F4FB16D39}"/>
              </a:ext>
            </a:extLst>
          </p:cNvPr>
          <p:cNvSpPr>
            <a:spLocks noGrp="1"/>
          </p:cNvSpPr>
          <p:nvPr>
            <p:ph type="title"/>
          </p:nvPr>
        </p:nvSpPr>
        <p:spPr>
          <a:xfrm>
            <a:off x="553501" y="954741"/>
            <a:ext cx="3328911" cy="2474259"/>
          </a:xfrm>
          <a:prstGeom prst="rect">
            <a:avLst/>
          </a:prstGeom>
          <a:noFill/>
        </p:spPr>
        <p:txBody>
          <a:bodyPr anchor="b">
            <a:noAutofit/>
          </a:bodyPr>
          <a:lstStyle>
            <a:lvl1pPr>
              <a:defRPr b="1" i="0" kern="0" baseline="0">
                <a:solidFill>
                  <a:srgbClr val="013591"/>
                </a:solidFill>
                <a:latin typeface="Source Sans Pro" panose="020B0503030403020204" pitchFamily="34" charset="77"/>
              </a:defRPr>
            </a:lvl1pPr>
          </a:lstStyle>
          <a:p>
            <a:endParaRPr lang="en-US" dirty="0"/>
          </a:p>
        </p:txBody>
      </p:sp>
      <p:sp>
        <p:nvSpPr>
          <p:cNvPr id="7" name="Picture Placeholder 8">
            <a:extLst>
              <a:ext uri="{FF2B5EF4-FFF2-40B4-BE49-F238E27FC236}">
                <a16:creationId xmlns:a16="http://schemas.microsoft.com/office/drawing/2014/main" id="{9CF51F07-D41C-F145-88D1-66956E3000C3}"/>
              </a:ext>
              <a:ext uri="{C183D7F6-B498-43B3-948B-1728B52AA6E4}">
                <adec:decorative xmlns:adec="http://schemas.microsoft.com/office/drawing/2017/decorative" val="1"/>
              </a:ext>
            </a:extLst>
          </p:cNvPr>
          <p:cNvSpPr>
            <a:spLocks noGrp="1"/>
          </p:cNvSpPr>
          <p:nvPr>
            <p:ph type="pic" sz="quarter" idx="10"/>
          </p:nvPr>
        </p:nvSpPr>
        <p:spPr>
          <a:xfrm>
            <a:off x="4262718" y="0"/>
            <a:ext cx="7929282" cy="6858000"/>
          </a:xfrm>
        </p:spPr>
        <p:txBody>
          <a:bodyPr/>
          <a:lstStyle>
            <a:lvl1pPr>
              <a:defRPr>
                <a:solidFill>
                  <a:schemeClr val="bg1"/>
                </a:solidFill>
              </a:defRPr>
            </a:lvl1pPr>
          </a:lstStyle>
          <a:p>
            <a:endParaRPr lang="en-US" dirty="0"/>
          </a:p>
        </p:txBody>
      </p:sp>
      <p:pic>
        <p:nvPicPr>
          <p:cNvPr id="8" name="Picture 7">
            <a:extLst>
              <a:ext uri="{FF2B5EF4-FFF2-40B4-BE49-F238E27FC236}">
                <a16:creationId xmlns:a16="http://schemas.microsoft.com/office/drawing/2014/main" id="{B2745200-ED8B-854E-8AF4-AE185B01A5BB}"/>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627073" y="5592076"/>
            <a:ext cx="596515" cy="787998"/>
          </a:xfrm>
          <a:prstGeom prst="rect">
            <a:avLst/>
          </a:prstGeom>
        </p:spPr>
      </p:pic>
    </p:spTree>
    <p:extLst>
      <p:ext uri="{BB962C8B-B14F-4D97-AF65-F5344CB8AC3E}">
        <p14:creationId xmlns:p14="http://schemas.microsoft.com/office/powerpoint/2010/main" val="3748095404"/>
      </p:ext>
    </p:extLst>
  </p:cSld>
  <p:clrMapOvr>
    <a:masterClrMapping/>
  </p:clrMapOvr>
  <p:extLst>
    <p:ext uri="{DCECCB84-F9BA-43D5-87BE-67443E8EF086}">
      <p15:sldGuideLst xmlns:p15="http://schemas.microsoft.com/office/powerpoint/2012/main">
        <p15:guide id="1" orient="horz" pos="2160">
          <p15:clr>
            <a:srgbClr val="FBAE40"/>
          </p15:clr>
        </p15:guide>
        <p15:guide id="2" pos="40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IGHT Section Header + Pic">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A240887-672A-304F-9FA5-1BEF1B2AEB18}"/>
              </a:ext>
              <a:ext uri="{C183D7F6-B498-43B3-948B-1728B52AA6E4}">
                <adec:decorative xmlns:adec="http://schemas.microsoft.com/office/drawing/2017/decorative" val="1"/>
              </a:ext>
            </a:extLst>
          </p:cNvPr>
          <p:cNvSpPr/>
          <p:nvPr userDrawn="1"/>
        </p:nvSpPr>
        <p:spPr>
          <a:xfrm>
            <a:off x="7929282" y="0"/>
            <a:ext cx="4262718" cy="6858000"/>
          </a:xfrm>
          <a:prstGeom prst="rect">
            <a:avLst/>
          </a:prstGeom>
          <a:pattFill prst="dkUp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a:extLst>
              <a:ext uri="{FF2B5EF4-FFF2-40B4-BE49-F238E27FC236}">
                <a16:creationId xmlns:a16="http://schemas.microsoft.com/office/drawing/2014/main" id="{69C32234-5597-9943-BCC0-4D32D78648D0}"/>
              </a:ext>
              <a:ext uri="{C183D7F6-B498-43B3-948B-1728B52AA6E4}">
                <adec:decorative xmlns:adec="http://schemas.microsoft.com/office/drawing/2017/decorative" val="1"/>
              </a:ext>
            </a:extLst>
          </p:cNvPr>
          <p:cNvSpPr>
            <a:spLocks noGrp="1"/>
          </p:cNvSpPr>
          <p:nvPr>
            <p:ph type="pic" sz="quarter" idx="10"/>
          </p:nvPr>
        </p:nvSpPr>
        <p:spPr>
          <a:xfrm>
            <a:off x="0" y="0"/>
            <a:ext cx="7929282" cy="6858000"/>
          </a:xfrm>
        </p:spPr>
        <p:txBody>
          <a:bodyPr/>
          <a:lstStyle>
            <a:lvl1pPr>
              <a:defRPr>
                <a:solidFill>
                  <a:schemeClr val="bg1"/>
                </a:solidFill>
              </a:defRPr>
            </a:lvl1pPr>
          </a:lstStyle>
          <a:p>
            <a:endParaRPr lang="en-US" dirty="0"/>
          </a:p>
        </p:txBody>
      </p:sp>
      <p:pic>
        <p:nvPicPr>
          <p:cNvPr id="10" name="Picture 9">
            <a:extLst>
              <a:ext uri="{FF2B5EF4-FFF2-40B4-BE49-F238E27FC236}">
                <a16:creationId xmlns:a16="http://schemas.microsoft.com/office/drawing/2014/main" id="{964738DE-3A36-7743-9096-D88580B25A5E}"/>
              </a:ext>
            </a:extLst>
          </p:cNvPr>
          <p:cNvPicPr>
            <a:picLocks noChangeAspect="1"/>
          </p:cNvPicPr>
          <p:nvPr userDrawn="1"/>
        </p:nvPicPr>
        <p:blipFill>
          <a:blip r:embed="rId2"/>
          <a:stretch>
            <a:fillRect/>
          </a:stretch>
        </p:blipFill>
        <p:spPr>
          <a:xfrm>
            <a:off x="10952173" y="5592076"/>
            <a:ext cx="596515" cy="787998"/>
          </a:xfrm>
          <a:prstGeom prst="rect">
            <a:avLst/>
          </a:prstGeom>
        </p:spPr>
      </p:pic>
      <p:sp>
        <p:nvSpPr>
          <p:cNvPr id="11" name="Rectangle 10">
            <a:extLst>
              <a:ext uri="{FF2B5EF4-FFF2-40B4-BE49-F238E27FC236}">
                <a16:creationId xmlns:a16="http://schemas.microsoft.com/office/drawing/2014/main" id="{7A85F05C-984C-D042-AFBB-8851E753CF09}"/>
              </a:ext>
            </a:extLst>
          </p:cNvPr>
          <p:cNvSpPr/>
          <p:nvPr userDrawn="1"/>
        </p:nvSpPr>
        <p:spPr>
          <a:xfrm>
            <a:off x="8491193" y="3604628"/>
            <a:ext cx="1343891" cy="138546"/>
          </a:xfrm>
          <a:prstGeom prst="rect">
            <a:avLst/>
          </a:prstGeom>
          <a:solidFill>
            <a:srgbClr val="182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BF3CEF31-6BBD-F84E-936F-6782D772FEAA}"/>
              </a:ext>
            </a:extLst>
          </p:cNvPr>
          <p:cNvSpPr>
            <a:spLocks noGrp="1"/>
          </p:cNvSpPr>
          <p:nvPr>
            <p:ph type="title"/>
          </p:nvPr>
        </p:nvSpPr>
        <p:spPr>
          <a:xfrm>
            <a:off x="8387018" y="954741"/>
            <a:ext cx="3328911" cy="2474259"/>
          </a:xfrm>
          <a:prstGeom prst="rect">
            <a:avLst/>
          </a:prstGeom>
          <a:noFill/>
        </p:spPr>
        <p:txBody>
          <a:bodyPr anchor="b">
            <a:noAutofit/>
          </a:bodyPr>
          <a:lstStyle>
            <a:lvl1pPr>
              <a:defRPr b="1" i="0" kern="0" baseline="0">
                <a:solidFill>
                  <a:srgbClr val="013591"/>
                </a:solidFill>
                <a:latin typeface="Source Sans Pro" panose="020B0503030403020204" pitchFamily="34" charset="77"/>
              </a:defRPr>
            </a:lvl1pPr>
          </a:lstStyle>
          <a:p>
            <a:endParaRPr lang="en-US" dirty="0"/>
          </a:p>
        </p:txBody>
      </p:sp>
    </p:spTree>
    <p:extLst>
      <p:ext uri="{BB962C8B-B14F-4D97-AF65-F5344CB8AC3E}">
        <p14:creationId xmlns:p14="http://schemas.microsoft.com/office/powerpoint/2010/main" val="33774045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OP Title with Copy">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E82A7DE4-9D1B-B94D-B064-FC6B4CCD3F20}"/>
              </a:ext>
            </a:extLst>
          </p:cNvPr>
          <p:cNvSpPr>
            <a:spLocks noGrp="1"/>
          </p:cNvSpPr>
          <p:nvPr>
            <p:ph type="title"/>
          </p:nvPr>
        </p:nvSpPr>
        <p:spPr>
          <a:xfrm>
            <a:off x="838200" y="563317"/>
            <a:ext cx="10515600" cy="878459"/>
          </a:xfrm>
          <a:prstGeom prst="rect">
            <a:avLst/>
          </a:prstGeom>
          <a:noFill/>
        </p:spPr>
        <p:txBody>
          <a:bodyPr anchor="b">
            <a:noAutofit/>
          </a:bodyPr>
          <a:lstStyle>
            <a:lvl1pPr>
              <a:defRPr b="1" i="0">
                <a:solidFill>
                  <a:srgbClr val="013591"/>
                </a:solidFill>
                <a:latin typeface="Source Sans Pro" panose="020B0503030403020204" pitchFamily="34" charset="77"/>
              </a:defRPr>
            </a:lvl1pPr>
          </a:lstStyle>
          <a:p>
            <a:r>
              <a:rPr lang="en-US" dirty="0"/>
              <a:t>Click to edit Master title style</a:t>
            </a:r>
          </a:p>
        </p:txBody>
      </p:sp>
      <p:cxnSp>
        <p:nvCxnSpPr>
          <p:cNvPr id="17" name="Straight Connector 16">
            <a:extLst>
              <a:ext uri="{FF2B5EF4-FFF2-40B4-BE49-F238E27FC236}">
                <a16:creationId xmlns:a16="http://schemas.microsoft.com/office/drawing/2014/main" id="{42C1D0E4-3F7B-8E47-99F5-5078B9047C5E}"/>
              </a:ext>
            </a:extLst>
          </p:cNvPr>
          <p:cNvCxnSpPr>
            <a:cxnSpLocks/>
          </p:cNvCxnSpPr>
          <p:nvPr userDrawn="1"/>
        </p:nvCxnSpPr>
        <p:spPr>
          <a:xfrm>
            <a:off x="838200" y="1484304"/>
            <a:ext cx="10515600" cy="0"/>
          </a:xfrm>
          <a:prstGeom prst="line">
            <a:avLst/>
          </a:prstGeom>
          <a:ln>
            <a:solidFill>
              <a:srgbClr val="013591"/>
            </a:solidFill>
          </a:ln>
        </p:spPr>
        <p:style>
          <a:lnRef idx="2">
            <a:schemeClr val="dk1"/>
          </a:lnRef>
          <a:fillRef idx="0">
            <a:schemeClr val="dk1"/>
          </a:fillRef>
          <a:effectRef idx="1">
            <a:schemeClr val="dk1"/>
          </a:effectRef>
          <a:fontRef idx="minor">
            <a:schemeClr val="tx1"/>
          </a:fontRef>
        </p:style>
      </p:cxnSp>
      <p:sp>
        <p:nvSpPr>
          <p:cNvPr id="9" name="Text Placeholder 27">
            <a:extLst>
              <a:ext uri="{FF2B5EF4-FFF2-40B4-BE49-F238E27FC236}">
                <a16:creationId xmlns:a16="http://schemas.microsoft.com/office/drawing/2014/main" id="{3A0125DB-FA05-1F44-8F17-9B2134CCC545}"/>
              </a:ext>
            </a:extLst>
          </p:cNvPr>
          <p:cNvSpPr>
            <a:spLocks noGrp="1"/>
          </p:cNvSpPr>
          <p:nvPr>
            <p:ph type="body" sz="quarter" idx="10"/>
          </p:nvPr>
        </p:nvSpPr>
        <p:spPr>
          <a:xfrm>
            <a:off x="1219200" y="1828800"/>
            <a:ext cx="9753600" cy="3657600"/>
          </a:xfrm>
        </p:spPr>
        <p:txBody>
          <a:bodyPr>
            <a:noAutofit/>
          </a:bodyPr>
          <a:lstStyle>
            <a:lvl1pPr marL="0" indent="0">
              <a:lnSpc>
                <a:spcPts val="2400"/>
              </a:lnSpc>
              <a:spcBef>
                <a:spcPts val="400"/>
              </a:spcBef>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Edit Master text styles</a:t>
            </a:r>
          </a:p>
        </p:txBody>
      </p:sp>
      <p:pic>
        <p:nvPicPr>
          <p:cNvPr id="6" name="Picture 5">
            <a:extLst>
              <a:ext uri="{FF2B5EF4-FFF2-40B4-BE49-F238E27FC236}">
                <a16:creationId xmlns:a16="http://schemas.microsoft.com/office/drawing/2014/main" id="{587AFD6A-D2C0-A74E-9AFB-31DA6E393B6D}"/>
              </a:ext>
            </a:extLst>
          </p:cNvPr>
          <p:cNvPicPr>
            <a:picLocks noChangeAspect="1"/>
          </p:cNvPicPr>
          <p:nvPr userDrawn="1"/>
        </p:nvPicPr>
        <p:blipFill>
          <a:blip r:embed="rId2"/>
          <a:stretch>
            <a:fillRect/>
          </a:stretch>
        </p:blipFill>
        <p:spPr>
          <a:xfrm>
            <a:off x="10952173" y="5592076"/>
            <a:ext cx="596515" cy="787998"/>
          </a:xfrm>
          <a:prstGeom prst="rect">
            <a:avLst/>
          </a:prstGeom>
        </p:spPr>
      </p:pic>
    </p:spTree>
    <p:extLst>
      <p:ext uri="{BB962C8B-B14F-4D97-AF65-F5344CB8AC3E}">
        <p14:creationId xmlns:p14="http://schemas.microsoft.com/office/powerpoint/2010/main" val="1400903933"/>
      </p:ext>
    </p:extLst>
  </p:cSld>
  <p:clrMapOvr>
    <a:masterClrMapping/>
  </p:clrMapOvr>
  <p:extLst>
    <p:ext uri="{DCECCB84-F9BA-43D5-87BE-67443E8EF086}">
      <p15:sldGuideLst xmlns:p15="http://schemas.microsoft.com/office/powerpoint/2012/main">
        <p15:guide id="1" orient="horz" pos="2160">
          <p15:clr>
            <a:srgbClr val="FBAE40"/>
          </p15:clr>
        </p15:guide>
        <p15:guide id="2" pos="7272">
          <p15:clr>
            <a:srgbClr val="FBAE40"/>
          </p15:clr>
        </p15:guide>
        <p15:guide id="3" pos="768">
          <p15:clr>
            <a:srgbClr val="FBAE40"/>
          </p15:clr>
        </p15:guide>
        <p15:guide id="4" pos="6912">
          <p15:clr>
            <a:srgbClr val="FBAE40"/>
          </p15:clr>
        </p15:guide>
        <p15:guide id="5" orient="horz" pos="1152">
          <p15:clr>
            <a:srgbClr val="FBAE40"/>
          </p15:clr>
        </p15:guide>
        <p15:guide id="6" orient="horz" pos="34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9AE09-92B4-4D54-94F1-76584E0937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3B9575-DE26-46EB-8D4F-B34032C6F5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49DFC7-C439-4AA7-888A-FA88202436A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CA9C5CF-6A87-460E-B1A8-DE4491B4AD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E9A236-D732-42B2-885D-48FA3D680595}"/>
              </a:ext>
            </a:extLst>
          </p:cNvPr>
          <p:cNvSpPr>
            <a:spLocks noGrp="1"/>
          </p:cNvSpPr>
          <p:nvPr>
            <p:ph type="sldNum" sz="quarter" idx="12"/>
          </p:nvPr>
        </p:nvSpPr>
        <p:spPr/>
        <p:txBody>
          <a:bodyPr/>
          <a:lstStyle/>
          <a:p>
            <a:fld id="{72476313-A619-445E-9D5B-4DE218FC01D5}" type="slidenum">
              <a:rPr lang="en-US" smtClean="0"/>
              <a:t>‹#›</a:t>
            </a:fld>
            <a:endParaRPr lang="en-US"/>
          </a:p>
        </p:txBody>
      </p:sp>
    </p:spTree>
    <p:extLst>
      <p:ext uri="{BB962C8B-B14F-4D97-AF65-F5344CB8AC3E}">
        <p14:creationId xmlns:p14="http://schemas.microsoft.com/office/powerpoint/2010/main" val="22553800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P Title with List">
    <p:spTree>
      <p:nvGrpSpPr>
        <p:cNvPr id="1" name=""/>
        <p:cNvGrpSpPr/>
        <p:nvPr/>
      </p:nvGrpSpPr>
      <p:grpSpPr>
        <a:xfrm>
          <a:off x="0" y="0"/>
          <a:ext cx="0" cy="0"/>
          <a:chOff x="0" y="0"/>
          <a:chExt cx="0" cy="0"/>
        </a:xfrm>
      </p:grpSpPr>
      <p:sp>
        <p:nvSpPr>
          <p:cNvPr id="35" name="Title 1">
            <a:extLst>
              <a:ext uri="{FF2B5EF4-FFF2-40B4-BE49-F238E27FC236}">
                <a16:creationId xmlns:a16="http://schemas.microsoft.com/office/drawing/2014/main" id="{3B7F23B7-3D29-7648-8921-3A0E9180A252}"/>
              </a:ext>
            </a:extLst>
          </p:cNvPr>
          <p:cNvSpPr>
            <a:spLocks noGrp="1"/>
          </p:cNvSpPr>
          <p:nvPr>
            <p:ph type="title"/>
          </p:nvPr>
        </p:nvSpPr>
        <p:spPr>
          <a:xfrm>
            <a:off x="838200" y="563317"/>
            <a:ext cx="10515600" cy="878459"/>
          </a:xfrm>
          <a:prstGeom prst="rect">
            <a:avLst/>
          </a:prstGeom>
          <a:noFill/>
        </p:spPr>
        <p:txBody>
          <a:bodyPr anchor="b"/>
          <a:lstStyle>
            <a:lvl1pPr>
              <a:defRPr b="1" i="0">
                <a:solidFill>
                  <a:srgbClr val="013591"/>
                </a:solidFill>
                <a:latin typeface="Source Sans Pro" panose="020B0503030403020204" pitchFamily="34" charset="77"/>
              </a:defRPr>
            </a:lvl1pPr>
          </a:lstStyle>
          <a:p>
            <a:r>
              <a:rPr lang="en-US" dirty="0"/>
              <a:t>Click to edit Master title style</a:t>
            </a:r>
          </a:p>
        </p:txBody>
      </p:sp>
      <p:cxnSp>
        <p:nvCxnSpPr>
          <p:cNvPr id="36" name="Straight Connector 35">
            <a:extLst>
              <a:ext uri="{FF2B5EF4-FFF2-40B4-BE49-F238E27FC236}">
                <a16:creationId xmlns:a16="http://schemas.microsoft.com/office/drawing/2014/main" id="{88FD7305-84FB-DD4D-8E52-33C2B3B6A0A5}"/>
              </a:ext>
            </a:extLst>
          </p:cNvPr>
          <p:cNvCxnSpPr/>
          <p:nvPr userDrawn="1"/>
        </p:nvCxnSpPr>
        <p:spPr>
          <a:xfrm>
            <a:off x="838200" y="1484304"/>
            <a:ext cx="10515600" cy="0"/>
          </a:xfrm>
          <a:prstGeom prst="line">
            <a:avLst/>
          </a:prstGeom>
          <a:ln>
            <a:solidFill>
              <a:srgbClr val="013591"/>
            </a:solidFill>
          </a:ln>
        </p:spPr>
        <p:style>
          <a:lnRef idx="2">
            <a:schemeClr val="dk1"/>
          </a:lnRef>
          <a:fillRef idx="0">
            <a:schemeClr val="dk1"/>
          </a:fillRef>
          <a:effectRef idx="1">
            <a:schemeClr val="dk1"/>
          </a:effectRef>
          <a:fontRef idx="minor">
            <a:schemeClr val="tx1"/>
          </a:fontRef>
        </p:style>
      </p:cxnSp>
      <p:sp>
        <p:nvSpPr>
          <p:cNvPr id="7" name="Text Placeholder 27">
            <a:extLst>
              <a:ext uri="{FF2B5EF4-FFF2-40B4-BE49-F238E27FC236}">
                <a16:creationId xmlns:a16="http://schemas.microsoft.com/office/drawing/2014/main" id="{B0015C2C-C98E-C64F-B39D-C23700646215}"/>
              </a:ext>
            </a:extLst>
          </p:cNvPr>
          <p:cNvSpPr>
            <a:spLocks noGrp="1"/>
          </p:cNvSpPr>
          <p:nvPr>
            <p:ph type="body" sz="quarter" idx="10"/>
          </p:nvPr>
        </p:nvSpPr>
        <p:spPr>
          <a:xfrm>
            <a:off x="1219200" y="1828800"/>
            <a:ext cx="9753600" cy="3657600"/>
          </a:xfrm>
        </p:spPr>
        <p:txBody>
          <a:bodyPr>
            <a:noAutofit/>
          </a:bodyPr>
          <a:lstStyle>
            <a:lvl1pPr marL="0" indent="-160020">
              <a:lnSpc>
                <a:spcPts val="2400"/>
              </a:lnSpc>
              <a:spcBef>
                <a:spcPts val="400"/>
              </a:spcBef>
              <a:buFont typeface="Arial" panose="020B0604020202020204" pitchFamily="34" charset="0"/>
              <a:buChar char="•"/>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Edit Master text styles</a:t>
            </a:r>
          </a:p>
        </p:txBody>
      </p:sp>
      <p:pic>
        <p:nvPicPr>
          <p:cNvPr id="6" name="Picture 5">
            <a:extLst>
              <a:ext uri="{FF2B5EF4-FFF2-40B4-BE49-F238E27FC236}">
                <a16:creationId xmlns:a16="http://schemas.microsoft.com/office/drawing/2014/main" id="{0F10FF76-DE25-8D40-8EFE-7B9A471F0484}"/>
              </a:ext>
            </a:extLst>
          </p:cNvPr>
          <p:cNvPicPr>
            <a:picLocks noChangeAspect="1"/>
          </p:cNvPicPr>
          <p:nvPr userDrawn="1"/>
        </p:nvPicPr>
        <p:blipFill>
          <a:blip r:embed="rId2"/>
          <a:stretch>
            <a:fillRect/>
          </a:stretch>
        </p:blipFill>
        <p:spPr>
          <a:xfrm>
            <a:off x="10952173" y="5592076"/>
            <a:ext cx="596515" cy="787998"/>
          </a:xfrm>
          <a:prstGeom prst="rect">
            <a:avLst/>
          </a:prstGeom>
        </p:spPr>
      </p:pic>
    </p:spTree>
    <p:extLst>
      <p:ext uri="{BB962C8B-B14F-4D97-AF65-F5344CB8AC3E}">
        <p14:creationId xmlns:p14="http://schemas.microsoft.com/office/powerpoint/2010/main" val="1308117919"/>
      </p:ext>
    </p:extLst>
  </p:cSld>
  <p:clrMapOvr>
    <a:masterClrMapping/>
  </p:clrMapOvr>
  <p:extLst>
    <p:ext uri="{DCECCB84-F9BA-43D5-87BE-67443E8EF086}">
      <p15:sldGuideLst xmlns:p15="http://schemas.microsoft.com/office/powerpoint/2012/main">
        <p15:guide id="1" orient="horz" pos="2160">
          <p15:clr>
            <a:srgbClr val="FBAE40"/>
          </p15:clr>
        </p15:guide>
        <p15:guide id="2" pos="7272">
          <p15:clr>
            <a:srgbClr val="FBAE40"/>
          </p15:clr>
        </p15:guide>
        <p15:guide id="3" pos="768">
          <p15:clr>
            <a:srgbClr val="FBAE40"/>
          </p15:clr>
        </p15:guide>
        <p15:guide id="4" pos="6912">
          <p15:clr>
            <a:srgbClr val="FBAE40"/>
          </p15:clr>
        </p15:guide>
        <p15:guide id="5" orient="horz" pos="1152">
          <p15:clr>
            <a:srgbClr val="FBAE40"/>
          </p15:clr>
        </p15:guide>
        <p15:guide id="6" orient="horz" pos="345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OP Title with Copy + Data">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D75C93F-9B39-B14E-8F95-3F4F71234853}"/>
              </a:ext>
            </a:extLst>
          </p:cNvPr>
          <p:cNvSpPr>
            <a:spLocks noGrp="1"/>
          </p:cNvSpPr>
          <p:nvPr>
            <p:ph type="title"/>
          </p:nvPr>
        </p:nvSpPr>
        <p:spPr>
          <a:xfrm>
            <a:off x="838200" y="563317"/>
            <a:ext cx="10515600" cy="878459"/>
          </a:xfrm>
          <a:prstGeom prst="rect">
            <a:avLst/>
          </a:prstGeom>
          <a:noFill/>
        </p:spPr>
        <p:txBody>
          <a:bodyPr anchor="b"/>
          <a:lstStyle>
            <a:lvl1pPr>
              <a:defRPr b="1" i="0">
                <a:solidFill>
                  <a:srgbClr val="013591"/>
                </a:solidFill>
                <a:latin typeface="Source Sans Pro" panose="020B0503030403020204" pitchFamily="34" charset="77"/>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D7BB6FEF-CAD6-8545-B06F-55D8B5926E2B}"/>
              </a:ext>
            </a:extLst>
          </p:cNvPr>
          <p:cNvCxnSpPr>
            <a:cxnSpLocks/>
          </p:cNvCxnSpPr>
          <p:nvPr userDrawn="1"/>
        </p:nvCxnSpPr>
        <p:spPr>
          <a:xfrm>
            <a:off x="838200" y="1484304"/>
            <a:ext cx="10515600" cy="0"/>
          </a:xfrm>
          <a:prstGeom prst="line">
            <a:avLst/>
          </a:prstGeom>
          <a:ln>
            <a:solidFill>
              <a:srgbClr val="013591"/>
            </a:solidFill>
          </a:ln>
        </p:spPr>
        <p:style>
          <a:lnRef idx="2">
            <a:schemeClr val="dk1"/>
          </a:lnRef>
          <a:fillRef idx="0">
            <a:schemeClr val="dk1"/>
          </a:fillRef>
          <a:effectRef idx="1">
            <a:schemeClr val="dk1"/>
          </a:effectRef>
          <a:fontRef idx="minor">
            <a:schemeClr val="tx1"/>
          </a:fontRef>
        </p:style>
      </p:cxnSp>
      <p:sp>
        <p:nvSpPr>
          <p:cNvPr id="9" name="Text Placeholder 27">
            <a:extLst>
              <a:ext uri="{FF2B5EF4-FFF2-40B4-BE49-F238E27FC236}">
                <a16:creationId xmlns:a16="http://schemas.microsoft.com/office/drawing/2014/main" id="{F7B34011-377E-CE42-9302-79559B2A06FA}"/>
              </a:ext>
            </a:extLst>
          </p:cNvPr>
          <p:cNvSpPr>
            <a:spLocks noGrp="1"/>
          </p:cNvSpPr>
          <p:nvPr>
            <p:ph type="body" sz="quarter" idx="10"/>
          </p:nvPr>
        </p:nvSpPr>
        <p:spPr>
          <a:xfrm>
            <a:off x="1219200" y="1828800"/>
            <a:ext cx="4343400" cy="3657600"/>
          </a:xfrm>
        </p:spPr>
        <p:txBody>
          <a:bodyPr>
            <a:noAutofit/>
          </a:bodyPr>
          <a:lstStyle>
            <a:lvl1pPr marL="0" indent="0">
              <a:lnSpc>
                <a:spcPts val="2400"/>
              </a:lnSpc>
              <a:spcBef>
                <a:spcPts val="400"/>
              </a:spcBef>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Edit Master text styles</a:t>
            </a:r>
          </a:p>
        </p:txBody>
      </p:sp>
      <p:sp>
        <p:nvSpPr>
          <p:cNvPr id="12" name="Content Placeholder 11">
            <a:extLst>
              <a:ext uri="{FF2B5EF4-FFF2-40B4-BE49-F238E27FC236}">
                <a16:creationId xmlns:a16="http://schemas.microsoft.com/office/drawing/2014/main" id="{C84056BA-2837-8F44-8004-739C36682A52}"/>
              </a:ext>
            </a:extLst>
          </p:cNvPr>
          <p:cNvSpPr>
            <a:spLocks noGrp="1"/>
          </p:cNvSpPr>
          <p:nvPr>
            <p:ph sz="quarter" idx="11"/>
          </p:nvPr>
        </p:nvSpPr>
        <p:spPr>
          <a:xfrm>
            <a:off x="6629400" y="1828800"/>
            <a:ext cx="4343400" cy="36576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pic>
        <p:nvPicPr>
          <p:cNvPr id="10" name="Picture 9">
            <a:extLst>
              <a:ext uri="{FF2B5EF4-FFF2-40B4-BE49-F238E27FC236}">
                <a16:creationId xmlns:a16="http://schemas.microsoft.com/office/drawing/2014/main" id="{FC8957F7-CF9F-E448-9A02-EAAD09EF4717}"/>
              </a:ext>
            </a:extLst>
          </p:cNvPr>
          <p:cNvPicPr>
            <a:picLocks noChangeAspect="1"/>
          </p:cNvPicPr>
          <p:nvPr userDrawn="1"/>
        </p:nvPicPr>
        <p:blipFill>
          <a:blip r:embed="rId2"/>
          <a:stretch>
            <a:fillRect/>
          </a:stretch>
        </p:blipFill>
        <p:spPr>
          <a:xfrm>
            <a:off x="10952173" y="5592076"/>
            <a:ext cx="596515" cy="787998"/>
          </a:xfrm>
          <a:prstGeom prst="rect">
            <a:avLst/>
          </a:prstGeom>
        </p:spPr>
      </p:pic>
    </p:spTree>
    <p:extLst>
      <p:ext uri="{BB962C8B-B14F-4D97-AF65-F5344CB8AC3E}">
        <p14:creationId xmlns:p14="http://schemas.microsoft.com/office/powerpoint/2010/main" val="1167689022"/>
      </p:ext>
    </p:extLst>
  </p:cSld>
  <p:clrMapOvr>
    <a:masterClrMapping/>
  </p:clrMapOvr>
  <p:extLst>
    <p:ext uri="{DCECCB84-F9BA-43D5-87BE-67443E8EF086}">
      <p15:sldGuideLst xmlns:p15="http://schemas.microsoft.com/office/powerpoint/2012/main">
        <p15:guide id="1" orient="horz" pos="2160">
          <p15:clr>
            <a:srgbClr val="FBAE40"/>
          </p15:clr>
        </p15:guide>
        <p15:guide id="2" pos="768">
          <p15:clr>
            <a:srgbClr val="FBAE40"/>
          </p15:clr>
        </p15:guide>
        <p15:guide id="3" orient="horz" pos="1152">
          <p15:clr>
            <a:srgbClr val="FBAE40"/>
          </p15:clr>
        </p15:guide>
        <p15:guide id="4" orient="horz" pos="3456">
          <p15:clr>
            <a:srgbClr val="FBAE40"/>
          </p15:clr>
        </p15:guide>
        <p15:guide id="5" pos="6912">
          <p15:clr>
            <a:srgbClr val="FBAE40"/>
          </p15:clr>
        </p15:guide>
        <p15:guide id="6" pos="3840">
          <p15:clr>
            <a:srgbClr val="FBAE40"/>
          </p15:clr>
        </p15:guide>
        <p15:guide id="7" pos="4176">
          <p15:clr>
            <a:srgbClr val="FBAE40"/>
          </p15:clr>
        </p15:guide>
        <p15:guide id="8" pos="350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OP Title with Copy + Media">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D75C93F-9B39-B14E-8F95-3F4F71234853}"/>
              </a:ext>
            </a:extLst>
          </p:cNvPr>
          <p:cNvSpPr>
            <a:spLocks noGrp="1"/>
          </p:cNvSpPr>
          <p:nvPr>
            <p:ph type="title"/>
          </p:nvPr>
        </p:nvSpPr>
        <p:spPr>
          <a:xfrm>
            <a:off x="838200" y="563317"/>
            <a:ext cx="10515600" cy="878459"/>
          </a:xfrm>
          <a:prstGeom prst="rect">
            <a:avLst/>
          </a:prstGeom>
          <a:noFill/>
        </p:spPr>
        <p:txBody>
          <a:bodyPr anchor="b"/>
          <a:lstStyle>
            <a:lvl1pPr>
              <a:defRPr b="1" i="0">
                <a:solidFill>
                  <a:srgbClr val="013591"/>
                </a:solidFill>
                <a:latin typeface="Source Sans Pro" panose="020B0503030403020204" pitchFamily="34" charset="77"/>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D7BB6FEF-CAD6-8545-B06F-55D8B5926E2B}"/>
              </a:ext>
            </a:extLst>
          </p:cNvPr>
          <p:cNvCxnSpPr>
            <a:cxnSpLocks/>
          </p:cNvCxnSpPr>
          <p:nvPr userDrawn="1"/>
        </p:nvCxnSpPr>
        <p:spPr>
          <a:xfrm>
            <a:off x="838200" y="1484304"/>
            <a:ext cx="10515600" cy="0"/>
          </a:xfrm>
          <a:prstGeom prst="line">
            <a:avLst/>
          </a:prstGeom>
          <a:ln>
            <a:solidFill>
              <a:srgbClr val="013591"/>
            </a:solidFill>
          </a:ln>
        </p:spPr>
        <p:style>
          <a:lnRef idx="2">
            <a:schemeClr val="dk1"/>
          </a:lnRef>
          <a:fillRef idx="0">
            <a:schemeClr val="dk1"/>
          </a:fillRef>
          <a:effectRef idx="1">
            <a:schemeClr val="dk1"/>
          </a:effectRef>
          <a:fontRef idx="minor">
            <a:schemeClr val="tx1"/>
          </a:fontRef>
        </p:style>
      </p:cxnSp>
      <p:sp>
        <p:nvSpPr>
          <p:cNvPr id="9" name="Text Placeholder 27">
            <a:extLst>
              <a:ext uri="{FF2B5EF4-FFF2-40B4-BE49-F238E27FC236}">
                <a16:creationId xmlns:a16="http://schemas.microsoft.com/office/drawing/2014/main" id="{F7B34011-377E-CE42-9302-79559B2A06FA}"/>
              </a:ext>
            </a:extLst>
          </p:cNvPr>
          <p:cNvSpPr>
            <a:spLocks noGrp="1"/>
          </p:cNvSpPr>
          <p:nvPr>
            <p:ph type="body" sz="quarter" idx="10"/>
          </p:nvPr>
        </p:nvSpPr>
        <p:spPr>
          <a:xfrm>
            <a:off x="1219200" y="1828800"/>
            <a:ext cx="3723190" cy="3657600"/>
          </a:xfrm>
        </p:spPr>
        <p:txBody>
          <a:bodyPr>
            <a:noAutofit/>
          </a:bodyPr>
          <a:lstStyle>
            <a:lvl1pPr marL="0" indent="0">
              <a:lnSpc>
                <a:spcPts val="2400"/>
              </a:lnSpc>
              <a:spcBef>
                <a:spcPts val="400"/>
              </a:spcBef>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Edit Master text styles</a:t>
            </a:r>
          </a:p>
        </p:txBody>
      </p:sp>
      <p:sp>
        <p:nvSpPr>
          <p:cNvPr id="12" name="Content Placeholder 11">
            <a:extLst>
              <a:ext uri="{FF2B5EF4-FFF2-40B4-BE49-F238E27FC236}">
                <a16:creationId xmlns:a16="http://schemas.microsoft.com/office/drawing/2014/main" id="{C84056BA-2837-8F44-8004-739C36682A52}"/>
              </a:ext>
            </a:extLst>
          </p:cNvPr>
          <p:cNvSpPr>
            <a:spLocks noGrp="1"/>
          </p:cNvSpPr>
          <p:nvPr>
            <p:ph sz="quarter" idx="11"/>
          </p:nvPr>
        </p:nvSpPr>
        <p:spPr>
          <a:xfrm>
            <a:off x="5562600" y="2133600"/>
            <a:ext cx="5410200" cy="30480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pic>
        <p:nvPicPr>
          <p:cNvPr id="10" name="Picture 9">
            <a:extLst>
              <a:ext uri="{FF2B5EF4-FFF2-40B4-BE49-F238E27FC236}">
                <a16:creationId xmlns:a16="http://schemas.microsoft.com/office/drawing/2014/main" id="{09043363-8F7A-0D43-8F32-D88C4C2810F7}"/>
              </a:ext>
            </a:extLst>
          </p:cNvPr>
          <p:cNvPicPr>
            <a:picLocks noChangeAspect="1"/>
          </p:cNvPicPr>
          <p:nvPr userDrawn="1"/>
        </p:nvPicPr>
        <p:blipFill>
          <a:blip r:embed="rId2"/>
          <a:stretch>
            <a:fillRect/>
          </a:stretch>
        </p:blipFill>
        <p:spPr>
          <a:xfrm>
            <a:off x="10952173" y="5592076"/>
            <a:ext cx="596515" cy="787998"/>
          </a:xfrm>
          <a:prstGeom prst="rect">
            <a:avLst/>
          </a:prstGeom>
        </p:spPr>
      </p:pic>
    </p:spTree>
    <p:extLst>
      <p:ext uri="{BB962C8B-B14F-4D97-AF65-F5344CB8AC3E}">
        <p14:creationId xmlns:p14="http://schemas.microsoft.com/office/powerpoint/2010/main" val="1295838773"/>
      </p:ext>
    </p:extLst>
  </p:cSld>
  <p:clrMapOvr>
    <a:masterClrMapping/>
  </p:clrMapOvr>
  <p:extLst>
    <p:ext uri="{DCECCB84-F9BA-43D5-87BE-67443E8EF086}">
      <p15:sldGuideLst xmlns:p15="http://schemas.microsoft.com/office/powerpoint/2012/main">
        <p15:guide id="1" orient="horz" pos="2160">
          <p15:clr>
            <a:srgbClr val="FBAE40"/>
          </p15:clr>
        </p15:guide>
        <p15:guide id="2" pos="768">
          <p15:clr>
            <a:srgbClr val="FBAE40"/>
          </p15:clr>
        </p15:guide>
        <p15:guide id="3" orient="horz" pos="1152">
          <p15:clr>
            <a:srgbClr val="FBAE40"/>
          </p15:clr>
        </p15:guide>
        <p15:guide id="4" orient="horz" pos="3456">
          <p15:clr>
            <a:srgbClr val="FBAE40"/>
          </p15:clr>
        </p15:guide>
        <p15:guide id="5" pos="6912">
          <p15:clr>
            <a:srgbClr val="FBAE40"/>
          </p15:clr>
        </p15:guide>
        <p15:guide id="6" pos="3840">
          <p15:clr>
            <a:srgbClr val="FBAE40"/>
          </p15:clr>
        </p15:guide>
        <p15:guide id="7" pos="3120">
          <p15:clr>
            <a:srgbClr val="FBAE40"/>
          </p15:clr>
        </p15:guide>
        <p15:guide id="8" pos="3504">
          <p15:clr>
            <a:srgbClr val="FBAE40"/>
          </p15:clr>
        </p15:guide>
        <p15:guide id="9" orient="horz" pos="3264">
          <p15:clr>
            <a:srgbClr val="FBAE40"/>
          </p15:clr>
        </p15:guide>
        <p15:guide id="10" orient="horz" pos="134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edia Only">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C84056BA-2837-8F44-8004-739C36682A52}"/>
              </a:ext>
            </a:extLst>
          </p:cNvPr>
          <p:cNvSpPr>
            <a:spLocks noGrp="1" noChangeAspect="1"/>
          </p:cNvSpPr>
          <p:nvPr>
            <p:ph sz="quarter" idx="11"/>
          </p:nvPr>
        </p:nvSpPr>
        <p:spPr>
          <a:xfrm>
            <a:off x="0" y="3858"/>
            <a:ext cx="12166100" cy="6854142"/>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1191992105"/>
      </p:ext>
    </p:extLst>
  </p:cSld>
  <p:clrMapOvr>
    <a:masterClrMapping/>
  </p:clrMapOvr>
  <p:extLst>
    <p:ext uri="{DCECCB84-F9BA-43D5-87BE-67443E8EF086}">
      <p15:sldGuideLst xmlns:p15="http://schemas.microsoft.com/office/powerpoint/2012/main">
        <p15:guide id="1" orient="horz" pos="2160">
          <p15:clr>
            <a:srgbClr val="FBAE40"/>
          </p15:clr>
        </p15:guide>
        <p15:guide id="2" pos="768">
          <p15:clr>
            <a:srgbClr val="FBAE40"/>
          </p15:clr>
        </p15:guide>
        <p15:guide id="3" orient="horz" pos="1152">
          <p15:clr>
            <a:srgbClr val="FBAE40"/>
          </p15:clr>
        </p15:guide>
        <p15:guide id="4" orient="horz" pos="3456">
          <p15:clr>
            <a:srgbClr val="FBAE40"/>
          </p15:clr>
        </p15:guide>
        <p15:guide id="5" pos="6912">
          <p15:clr>
            <a:srgbClr val="FBAE40"/>
          </p15:clr>
        </p15:guide>
        <p15:guide id="6" pos="3840">
          <p15:clr>
            <a:srgbClr val="FBAE40"/>
          </p15:clr>
        </p15:guide>
        <p15:guide id="7" pos="3120">
          <p15:clr>
            <a:srgbClr val="FBAE40"/>
          </p15:clr>
        </p15:guide>
        <p15:guide id="8" pos="3504">
          <p15:clr>
            <a:srgbClr val="FBAE40"/>
          </p15:clr>
        </p15:guide>
        <p15:guide id="9" orient="horz" pos="3264">
          <p15:clr>
            <a:srgbClr val="FBAE40"/>
          </p15:clr>
        </p15:guide>
        <p15:guide id="10" orient="horz" pos="134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EFT Title, Caption and Pic">
    <p:bg>
      <p:bgPr>
        <a:solidFill>
          <a:schemeClr val="bg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9C32234-5597-9943-BCC0-4D32D78648D0}"/>
              </a:ext>
              <a:ext uri="{C183D7F6-B498-43B3-948B-1728B52AA6E4}">
                <adec:decorative xmlns:adec="http://schemas.microsoft.com/office/drawing/2017/decorative" val="1"/>
              </a:ext>
            </a:extLst>
          </p:cNvPr>
          <p:cNvSpPr>
            <a:spLocks noGrp="1"/>
          </p:cNvSpPr>
          <p:nvPr>
            <p:ph type="pic" sz="quarter" idx="10"/>
          </p:nvPr>
        </p:nvSpPr>
        <p:spPr>
          <a:xfrm>
            <a:off x="0" y="0"/>
            <a:ext cx="10325100" cy="6858000"/>
          </a:xfrm>
        </p:spPr>
        <p:txBody>
          <a:bodyPr/>
          <a:lstStyle>
            <a:lvl1pPr>
              <a:defRPr>
                <a:solidFill>
                  <a:schemeClr val="bg1"/>
                </a:solidFill>
              </a:defRPr>
            </a:lvl1pPr>
          </a:lstStyle>
          <a:p>
            <a:endParaRPr lang="en-US" dirty="0"/>
          </a:p>
        </p:txBody>
      </p:sp>
      <p:sp>
        <p:nvSpPr>
          <p:cNvPr id="12" name="Rectangle 11">
            <a:extLst>
              <a:ext uri="{FF2B5EF4-FFF2-40B4-BE49-F238E27FC236}">
                <a16:creationId xmlns:a16="http://schemas.microsoft.com/office/drawing/2014/main" id="{CF95F29C-14A0-5C4F-877C-1B28B706B781}"/>
              </a:ext>
            </a:extLst>
          </p:cNvPr>
          <p:cNvSpPr/>
          <p:nvPr userDrawn="1"/>
        </p:nvSpPr>
        <p:spPr>
          <a:xfrm>
            <a:off x="10325100" y="0"/>
            <a:ext cx="1866900" cy="6858000"/>
          </a:xfrm>
          <a:prstGeom prst="rect">
            <a:avLst/>
          </a:prstGeom>
          <a:pattFill prst="dkUp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64738DE-3A36-7743-9096-D88580B25A5E}"/>
              </a:ext>
            </a:extLst>
          </p:cNvPr>
          <p:cNvPicPr>
            <a:picLocks noChangeAspect="1"/>
          </p:cNvPicPr>
          <p:nvPr userDrawn="1"/>
        </p:nvPicPr>
        <p:blipFill>
          <a:blip r:embed="rId2"/>
          <a:stretch>
            <a:fillRect/>
          </a:stretch>
        </p:blipFill>
        <p:spPr>
          <a:xfrm>
            <a:off x="10952173" y="5592076"/>
            <a:ext cx="596515" cy="787998"/>
          </a:xfrm>
          <a:prstGeom prst="rect">
            <a:avLst/>
          </a:prstGeom>
        </p:spPr>
      </p:pic>
      <p:sp>
        <p:nvSpPr>
          <p:cNvPr id="7" name="Title 1">
            <a:extLst>
              <a:ext uri="{FF2B5EF4-FFF2-40B4-BE49-F238E27FC236}">
                <a16:creationId xmlns:a16="http://schemas.microsoft.com/office/drawing/2014/main" id="{556C97FE-F032-B847-BDE5-E74BCB78C009}"/>
              </a:ext>
            </a:extLst>
          </p:cNvPr>
          <p:cNvSpPr>
            <a:spLocks noGrp="1"/>
          </p:cNvSpPr>
          <p:nvPr>
            <p:ph type="title"/>
          </p:nvPr>
        </p:nvSpPr>
        <p:spPr>
          <a:xfrm>
            <a:off x="752866" y="714887"/>
            <a:ext cx="4128416" cy="2714113"/>
          </a:xfrm>
          <a:prstGeom prst="rect">
            <a:avLst/>
          </a:prstGeom>
          <a:noFill/>
        </p:spPr>
        <p:txBody>
          <a:bodyPr anchor="b">
            <a:noAutofit/>
          </a:bodyPr>
          <a:lstStyle>
            <a:lvl1pPr>
              <a:defRPr sz="6000" b="1" i="0">
                <a:solidFill>
                  <a:schemeClr val="bg1"/>
                </a:solidFill>
                <a:latin typeface="Source Sans Pro" panose="020B0503030403020204" pitchFamily="34" charset="77"/>
              </a:defRPr>
            </a:lvl1pPr>
          </a:lstStyle>
          <a:p>
            <a:r>
              <a:rPr lang="en-US" dirty="0"/>
              <a:t>Click to edit Master title style</a:t>
            </a:r>
          </a:p>
        </p:txBody>
      </p:sp>
      <p:sp>
        <p:nvSpPr>
          <p:cNvPr id="14" name="Subtitle 2">
            <a:extLst>
              <a:ext uri="{FF2B5EF4-FFF2-40B4-BE49-F238E27FC236}">
                <a16:creationId xmlns:a16="http://schemas.microsoft.com/office/drawing/2014/main" id="{EE74C142-31AF-234D-926E-15F7604CA2D8}"/>
              </a:ext>
            </a:extLst>
          </p:cNvPr>
          <p:cNvSpPr>
            <a:spLocks noGrp="1"/>
          </p:cNvSpPr>
          <p:nvPr>
            <p:ph type="subTitle" idx="1" hasCustomPrompt="1"/>
          </p:nvPr>
        </p:nvSpPr>
        <p:spPr>
          <a:xfrm>
            <a:off x="752866" y="3691766"/>
            <a:ext cx="2854035" cy="1666717"/>
          </a:xfrm>
        </p:spPr>
        <p:txBody>
          <a:bodyPr>
            <a:noAutofit/>
          </a:bodyPr>
          <a:lstStyle>
            <a:lvl1pPr marL="0" indent="0" algn="l">
              <a:lnSpc>
                <a:spcPts val="2400"/>
              </a:lnSpc>
              <a:buNone/>
              <a:defRPr sz="1700" b="0" i="0" kern="0" spc="0" baseline="0">
                <a:solidFill>
                  <a:schemeClr val="bg1"/>
                </a:solidFill>
                <a:latin typeface="Source Sans Pro Light" panose="020B04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a:t>
            </a:r>
            <a:br>
              <a:rPr lang="en-US" dirty="0"/>
            </a:br>
            <a:r>
              <a:rPr lang="en-US" dirty="0"/>
              <a:t>subtitle style</a:t>
            </a:r>
          </a:p>
        </p:txBody>
      </p:sp>
    </p:spTree>
    <p:extLst>
      <p:ext uri="{BB962C8B-B14F-4D97-AF65-F5344CB8AC3E}">
        <p14:creationId xmlns:p14="http://schemas.microsoft.com/office/powerpoint/2010/main" val="1637187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50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IGHT Title, Caption and Pic">
    <p:bg>
      <p:bgPr>
        <a:solidFill>
          <a:schemeClr val="bg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9C32234-5597-9943-BCC0-4D32D78648D0}"/>
              </a:ext>
              <a:ext uri="{C183D7F6-B498-43B3-948B-1728B52AA6E4}">
                <adec:decorative xmlns:adec="http://schemas.microsoft.com/office/drawing/2017/decorative" val="1"/>
              </a:ext>
            </a:extLst>
          </p:cNvPr>
          <p:cNvSpPr>
            <a:spLocks noGrp="1"/>
          </p:cNvSpPr>
          <p:nvPr>
            <p:ph type="pic" sz="quarter" idx="10"/>
          </p:nvPr>
        </p:nvSpPr>
        <p:spPr>
          <a:xfrm>
            <a:off x="1866900" y="0"/>
            <a:ext cx="10325100" cy="6858000"/>
          </a:xfrm>
        </p:spPr>
        <p:txBody>
          <a:bodyPr/>
          <a:lstStyle>
            <a:lvl1pPr>
              <a:defRPr>
                <a:solidFill>
                  <a:schemeClr val="bg1"/>
                </a:solidFill>
              </a:defRPr>
            </a:lvl1pPr>
          </a:lstStyle>
          <a:p>
            <a:endParaRPr lang="en-US" dirty="0"/>
          </a:p>
        </p:txBody>
      </p:sp>
      <p:sp>
        <p:nvSpPr>
          <p:cNvPr id="12" name="Rectangle 11">
            <a:extLst>
              <a:ext uri="{FF2B5EF4-FFF2-40B4-BE49-F238E27FC236}">
                <a16:creationId xmlns:a16="http://schemas.microsoft.com/office/drawing/2014/main" id="{CF95F29C-14A0-5C4F-877C-1B28B706B781}"/>
              </a:ext>
              <a:ext uri="{C183D7F6-B498-43B3-948B-1728B52AA6E4}">
                <adec:decorative xmlns:adec="http://schemas.microsoft.com/office/drawing/2017/decorative" val="1"/>
              </a:ext>
            </a:extLst>
          </p:cNvPr>
          <p:cNvSpPr/>
          <p:nvPr userDrawn="1"/>
        </p:nvSpPr>
        <p:spPr>
          <a:xfrm>
            <a:off x="0" y="0"/>
            <a:ext cx="1866900" cy="6858000"/>
          </a:xfrm>
          <a:prstGeom prst="rect">
            <a:avLst/>
          </a:prstGeom>
          <a:pattFill prst="dkUp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64738DE-3A36-7743-9096-D88580B25A5E}"/>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627073" y="5592076"/>
            <a:ext cx="596515" cy="787998"/>
          </a:xfrm>
          <a:prstGeom prst="rect">
            <a:avLst/>
          </a:prstGeom>
        </p:spPr>
      </p:pic>
      <p:sp>
        <p:nvSpPr>
          <p:cNvPr id="7" name="Title 1">
            <a:extLst>
              <a:ext uri="{FF2B5EF4-FFF2-40B4-BE49-F238E27FC236}">
                <a16:creationId xmlns:a16="http://schemas.microsoft.com/office/drawing/2014/main" id="{556C97FE-F032-B847-BDE5-E74BCB78C009}"/>
              </a:ext>
            </a:extLst>
          </p:cNvPr>
          <p:cNvSpPr>
            <a:spLocks noGrp="1"/>
          </p:cNvSpPr>
          <p:nvPr>
            <p:ph type="title"/>
          </p:nvPr>
        </p:nvSpPr>
        <p:spPr>
          <a:xfrm>
            <a:off x="7341925" y="714887"/>
            <a:ext cx="4128416" cy="2714113"/>
          </a:xfrm>
          <a:prstGeom prst="rect">
            <a:avLst/>
          </a:prstGeom>
          <a:noFill/>
        </p:spPr>
        <p:txBody>
          <a:bodyPr anchor="b">
            <a:noAutofit/>
          </a:bodyPr>
          <a:lstStyle>
            <a:lvl1pPr algn="r">
              <a:defRPr sz="6000" b="1" i="0">
                <a:solidFill>
                  <a:schemeClr val="bg1"/>
                </a:solidFill>
                <a:latin typeface="Source Sans Pro" panose="020B0503030403020204" pitchFamily="34" charset="77"/>
              </a:defRPr>
            </a:lvl1pPr>
          </a:lstStyle>
          <a:p>
            <a:r>
              <a:rPr lang="en-US" dirty="0"/>
              <a:t>Click to edit Master title style</a:t>
            </a:r>
          </a:p>
        </p:txBody>
      </p:sp>
      <p:sp>
        <p:nvSpPr>
          <p:cNvPr id="14" name="Subtitle 2">
            <a:extLst>
              <a:ext uri="{FF2B5EF4-FFF2-40B4-BE49-F238E27FC236}">
                <a16:creationId xmlns:a16="http://schemas.microsoft.com/office/drawing/2014/main" id="{EE74C142-31AF-234D-926E-15F7604CA2D8}"/>
              </a:ext>
            </a:extLst>
          </p:cNvPr>
          <p:cNvSpPr>
            <a:spLocks noGrp="1"/>
          </p:cNvSpPr>
          <p:nvPr>
            <p:ph type="subTitle" idx="1" hasCustomPrompt="1"/>
          </p:nvPr>
        </p:nvSpPr>
        <p:spPr>
          <a:xfrm>
            <a:off x="8616306" y="3691766"/>
            <a:ext cx="2854035" cy="1666717"/>
          </a:xfrm>
        </p:spPr>
        <p:txBody>
          <a:bodyPr>
            <a:noAutofit/>
          </a:bodyPr>
          <a:lstStyle>
            <a:lvl1pPr marL="0" indent="0" algn="r">
              <a:lnSpc>
                <a:spcPts val="2400"/>
              </a:lnSpc>
              <a:buNone/>
              <a:defRPr sz="1700" b="0" i="0" kern="0" spc="0" baseline="0">
                <a:solidFill>
                  <a:schemeClr val="bg1"/>
                </a:solidFill>
                <a:latin typeface="Source Sans Pro Light" panose="020B04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a:t>
            </a:r>
            <a:br>
              <a:rPr lang="en-US" dirty="0"/>
            </a:br>
            <a:r>
              <a:rPr lang="en-US" dirty="0"/>
              <a:t>subtitle style</a:t>
            </a:r>
          </a:p>
        </p:txBody>
      </p:sp>
    </p:spTree>
    <p:extLst>
      <p:ext uri="{BB962C8B-B14F-4D97-AF65-F5344CB8AC3E}">
        <p14:creationId xmlns:p14="http://schemas.microsoft.com/office/powerpoint/2010/main" val="27585704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EFT Title with COPY + Pic">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838200" y="571505"/>
            <a:ext cx="4991101" cy="870271"/>
          </a:xfrm>
          <a:prstGeom prst="rect">
            <a:avLst/>
          </a:prstGeom>
          <a:noFill/>
        </p:spPr>
        <p:txBody>
          <a:bodyPr anchor="b">
            <a:noAutofit/>
          </a:bodyPr>
          <a:lstStyle>
            <a:lvl1pPr>
              <a:defRPr b="1" i="0" kern="0" baseline="0">
                <a:solidFill>
                  <a:srgbClr val="013591"/>
                </a:solidFill>
                <a:latin typeface="Source Sans Pro" panose="020B0503030403020204" pitchFamily="34" charset="77"/>
              </a:defRPr>
            </a:lvl1pPr>
          </a:lstStyle>
          <a:p>
            <a:r>
              <a:rPr lang="en-US" dirty="0"/>
              <a:t>Click to edit Master</a:t>
            </a:r>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userDrawn="1"/>
        </p:nvCxnSpPr>
        <p:spPr>
          <a:xfrm>
            <a:off x="838200" y="1484304"/>
            <a:ext cx="10515600" cy="0"/>
          </a:xfrm>
          <a:prstGeom prst="line">
            <a:avLst/>
          </a:prstGeom>
          <a:ln>
            <a:solidFill>
              <a:srgbClr val="013591"/>
            </a:solidFill>
          </a:ln>
        </p:spPr>
        <p:style>
          <a:lnRef idx="2">
            <a:schemeClr val="dk1"/>
          </a:lnRef>
          <a:fillRef idx="0">
            <a:schemeClr val="dk1"/>
          </a:fillRef>
          <a:effectRef idx="1">
            <a:schemeClr val="dk1"/>
          </a:effectRef>
          <a:fontRef idx="minor">
            <a:schemeClr val="tx1"/>
          </a:fontRef>
        </p:style>
      </p:cxnSp>
      <p:sp>
        <p:nvSpPr>
          <p:cNvPr id="28" name="Text Placeholder 27">
            <a:extLst>
              <a:ext uri="{FF2B5EF4-FFF2-40B4-BE49-F238E27FC236}">
                <a16:creationId xmlns:a16="http://schemas.microsoft.com/office/drawing/2014/main" id="{A83D09D6-5A99-A74C-8BF9-7080E38EEF6D}"/>
              </a:ext>
            </a:extLst>
          </p:cNvPr>
          <p:cNvSpPr>
            <a:spLocks noGrp="1"/>
          </p:cNvSpPr>
          <p:nvPr>
            <p:ph type="body" sz="quarter" idx="10"/>
          </p:nvPr>
        </p:nvSpPr>
        <p:spPr>
          <a:xfrm>
            <a:off x="1219200" y="1828800"/>
            <a:ext cx="4610100" cy="3657600"/>
          </a:xfrm>
        </p:spPr>
        <p:txBody>
          <a:bodyPr>
            <a:noAutofit/>
          </a:bodyPr>
          <a:lstStyle>
            <a:lvl1pPr marL="0" indent="0">
              <a:lnSpc>
                <a:spcPts val="2400"/>
              </a:lnSpc>
              <a:spcBef>
                <a:spcPts val="400"/>
              </a:spcBef>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Edit Master text styles</a:t>
            </a:r>
          </a:p>
        </p:txBody>
      </p:sp>
      <p:pic>
        <p:nvPicPr>
          <p:cNvPr id="7" name="Picture 6">
            <a:extLst>
              <a:ext uri="{FF2B5EF4-FFF2-40B4-BE49-F238E27FC236}">
                <a16:creationId xmlns:a16="http://schemas.microsoft.com/office/drawing/2014/main" id="{CFD972F3-B67C-BA41-9DE6-D0F069460CAE}"/>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627073" y="5592076"/>
            <a:ext cx="596515" cy="787998"/>
          </a:xfrm>
          <a:prstGeom prst="rect">
            <a:avLst/>
          </a:prstGeom>
        </p:spPr>
      </p:pic>
    </p:spTree>
    <p:extLst>
      <p:ext uri="{BB962C8B-B14F-4D97-AF65-F5344CB8AC3E}">
        <p14:creationId xmlns:p14="http://schemas.microsoft.com/office/powerpoint/2010/main" val="1211671653"/>
      </p:ext>
    </p:extLst>
  </p:cSld>
  <p:clrMapOvr>
    <a:masterClrMapping/>
  </p:clrMapOvr>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p15:clr>
            <a:srgbClr val="FBAE40"/>
          </p15:clr>
        </p15:guide>
        <p15:guide id="6" orient="horz" pos="3456">
          <p15:clr>
            <a:srgbClr val="FBAE40"/>
          </p15:clr>
        </p15:guide>
        <p15:guide id="7" orient="horz" pos="1152">
          <p15:clr>
            <a:srgbClr val="FBAE40"/>
          </p15:clr>
        </p15:guide>
        <p15:guide id="8" pos="3840">
          <p15:clr>
            <a:srgbClr val="FBAE40"/>
          </p15:clr>
        </p15:guide>
        <p15:guide id="9" pos="417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IGHT Title with COPY + Pic">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6362699" y="571505"/>
            <a:ext cx="4991101" cy="870271"/>
          </a:xfrm>
          <a:prstGeom prst="rect">
            <a:avLst/>
          </a:prstGeom>
          <a:noFill/>
        </p:spPr>
        <p:txBody>
          <a:bodyPr anchor="b">
            <a:noAutofit/>
          </a:bodyPr>
          <a:lstStyle>
            <a:lvl1pPr>
              <a:defRPr b="1" i="0" kern="0" baseline="0">
                <a:solidFill>
                  <a:srgbClr val="013591"/>
                </a:solidFill>
                <a:latin typeface="Source Sans Pro" panose="020B0503030403020204" pitchFamily="34" charset="77"/>
              </a:defRPr>
            </a:lvl1pPr>
          </a:lstStyle>
          <a:p>
            <a:r>
              <a:rPr lang="en-US" dirty="0"/>
              <a:t>Click to edit Master</a:t>
            </a:r>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userDrawn="1"/>
        </p:nvCxnSpPr>
        <p:spPr>
          <a:xfrm>
            <a:off x="838200" y="1484304"/>
            <a:ext cx="10515600" cy="0"/>
          </a:xfrm>
          <a:prstGeom prst="line">
            <a:avLst/>
          </a:prstGeom>
          <a:ln>
            <a:solidFill>
              <a:srgbClr val="013591"/>
            </a:solidFill>
          </a:ln>
        </p:spPr>
        <p:style>
          <a:lnRef idx="2">
            <a:schemeClr val="dk1"/>
          </a:lnRef>
          <a:fillRef idx="0">
            <a:schemeClr val="dk1"/>
          </a:fillRef>
          <a:effectRef idx="1">
            <a:schemeClr val="dk1"/>
          </a:effectRef>
          <a:fontRef idx="minor">
            <a:schemeClr val="tx1"/>
          </a:fontRef>
        </p:style>
      </p:cxnSp>
      <p:sp>
        <p:nvSpPr>
          <p:cNvPr id="7" name="Text Placeholder 27">
            <a:extLst>
              <a:ext uri="{FF2B5EF4-FFF2-40B4-BE49-F238E27FC236}">
                <a16:creationId xmlns:a16="http://schemas.microsoft.com/office/drawing/2014/main" id="{E506AC32-CF8A-3240-BFFE-0BAE85B42066}"/>
              </a:ext>
            </a:extLst>
          </p:cNvPr>
          <p:cNvSpPr>
            <a:spLocks noGrp="1"/>
          </p:cNvSpPr>
          <p:nvPr>
            <p:ph type="body" sz="quarter" idx="10"/>
          </p:nvPr>
        </p:nvSpPr>
        <p:spPr>
          <a:xfrm>
            <a:off x="6629400" y="1828800"/>
            <a:ext cx="4610100" cy="3657600"/>
          </a:xfrm>
        </p:spPr>
        <p:txBody>
          <a:bodyPr>
            <a:noAutofit/>
          </a:bodyPr>
          <a:lstStyle>
            <a:lvl1pPr marL="0" indent="0">
              <a:lnSpc>
                <a:spcPts val="2400"/>
              </a:lnSpc>
              <a:spcBef>
                <a:spcPts val="400"/>
              </a:spcBef>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Edit Master text styles</a:t>
            </a:r>
          </a:p>
        </p:txBody>
      </p:sp>
      <p:pic>
        <p:nvPicPr>
          <p:cNvPr id="8" name="Picture 7">
            <a:extLst>
              <a:ext uri="{FF2B5EF4-FFF2-40B4-BE49-F238E27FC236}">
                <a16:creationId xmlns:a16="http://schemas.microsoft.com/office/drawing/2014/main" id="{60E40814-8CAE-4841-B97D-1290FFB55CCF}"/>
              </a:ext>
            </a:extLst>
          </p:cNvPr>
          <p:cNvPicPr>
            <a:picLocks noChangeAspect="1"/>
          </p:cNvPicPr>
          <p:nvPr userDrawn="1"/>
        </p:nvPicPr>
        <p:blipFill>
          <a:blip r:embed="rId2"/>
          <a:stretch>
            <a:fillRect/>
          </a:stretch>
        </p:blipFill>
        <p:spPr>
          <a:xfrm>
            <a:off x="10952173" y="5592076"/>
            <a:ext cx="596515" cy="787998"/>
          </a:xfrm>
          <a:prstGeom prst="rect">
            <a:avLst/>
          </a:prstGeom>
        </p:spPr>
      </p:pic>
    </p:spTree>
    <p:extLst>
      <p:ext uri="{BB962C8B-B14F-4D97-AF65-F5344CB8AC3E}">
        <p14:creationId xmlns:p14="http://schemas.microsoft.com/office/powerpoint/2010/main" val="4130388552"/>
      </p:ext>
    </p:extLst>
  </p:cSld>
  <p:clrMapOvr>
    <a:masterClrMapping/>
  </p:clrMapOvr>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p15:clr>
            <a:srgbClr val="FBAE40"/>
          </p15:clr>
        </p15:guide>
        <p15:guide id="6" orient="horz" pos="3456">
          <p15:clr>
            <a:srgbClr val="FBAE40"/>
          </p15:clr>
        </p15:guide>
        <p15:guide id="7" orient="horz" pos="1152">
          <p15:clr>
            <a:srgbClr val="FBAE40"/>
          </p15:clr>
        </p15:guide>
        <p15:guide id="8" pos="4176">
          <p15:clr>
            <a:srgbClr val="FBAE40"/>
          </p15:clr>
        </p15:guide>
        <p15:guide id="9" pos="3840">
          <p15:clr>
            <a:srgbClr val="FBAE40"/>
          </p15:clr>
        </p15:guide>
        <p15:guide id="10" pos="691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FT Title with DATA + Pic">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838200" y="571505"/>
            <a:ext cx="4991101" cy="870271"/>
          </a:xfrm>
          <a:prstGeom prst="rect">
            <a:avLst/>
          </a:prstGeom>
          <a:noFill/>
        </p:spPr>
        <p:txBody>
          <a:bodyPr anchor="b">
            <a:noAutofit/>
          </a:bodyPr>
          <a:lstStyle>
            <a:lvl1pPr>
              <a:defRPr b="1" i="0" kern="0" baseline="0">
                <a:solidFill>
                  <a:srgbClr val="013591"/>
                </a:solidFill>
                <a:latin typeface="Source Sans Pro" panose="020B0503030403020204" pitchFamily="34" charset="77"/>
              </a:defRPr>
            </a:lvl1pPr>
          </a:lstStyle>
          <a:p>
            <a:r>
              <a:rPr lang="en-US" dirty="0"/>
              <a:t>Click to edit Master</a:t>
            </a:r>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userDrawn="1"/>
        </p:nvCxnSpPr>
        <p:spPr>
          <a:xfrm>
            <a:off x="838200" y="1484304"/>
            <a:ext cx="10515600" cy="0"/>
          </a:xfrm>
          <a:prstGeom prst="line">
            <a:avLst/>
          </a:prstGeom>
          <a:ln>
            <a:solidFill>
              <a:srgbClr val="013591"/>
            </a:solidFill>
          </a:ln>
        </p:spPr>
        <p:style>
          <a:lnRef idx="2">
            <a:schemeClr val="dk1"/>
          </a:lnRef>
          <a:fillRef idx="0">
            <a:schemeClr val="dk1"/>
          </a:fillRef>
          <a:effectRef idx="1">
            <a:schemeClr val="dk1"/>
          </a:effectRef>
          <a:fontRef idx="minor">
            <a:schemeClr val="tx1"/>
          </a:fontRef>
        </p:style>
      </p:cxnSp>
      <p:sp>
        <p:nvSpPr>
          <p:cNvPr id="7" name="Chart Placeholder 2">
            <a:extLst>
              <a:ext uri="{FF2B5EF4-FFF2-40B4-BE49-F238E27FC236}">
                <a16:creationId xmlns:a16="http://schemas.microsoft.com/office/drawing/2014/main" id="{FF498322-C164-CC4D-B4E1-8A9EB2E70EA8}"/>
              </a:ext>
            </a:extLst>
          </p:cNvPr>
          <p:cNvSpPr>
            <a:spLocks noGrp="1"/>
          </p:cNvSpPr>
          <p:nvPr>
            <p:ph type="chart" sz="quarter" idx="11"/>
          </p:nvPr>
        </p:nvSpPr>
        <p:spPr>
          <a:xfrm>
            <a:off x="1219200" y="1828800"/>
            <a:ext cx="4343400" cy="3657600"/>
          </a:xfrm>
        </p:spPr>
        <p:txBody>
          <a:bodyPr/>
          <a:lstStyle>
            <a:lvl1pPr>
              <a:defRPr>
                <a:solidFill>
                  <a:schemeClr val="bg1"/>
                </a:solidFill>
              </a:defRPr>
            </a:lvl1pPr>
          </a:lstStyle>
          <a:p>
            <a:endParaRPr lang="en-US" dirty="0"/>
          </a:p>
        </p:txBody>
      </p:sp>
      <p:pic>
        <p:nvPicPr>
          <p:cNvPr id="8" name="Picture 7">
            <a:extLst>
              <a:ext uri="{FF2B5EF4-FFF2-40B4-BE49-F238E27FC236}">
                <a16:creationId xmlns:a16="http://schemas.microsoft.com/office/drawing/2014/main" id="{37E473BD-D837-184C-BEBE-C0149E5773B7}"/>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627073" y="5592076"/>
            <a:ext cx="596515" cy="787998"/>
          </a:xfrm>
          <a:prstGeom prst="rect">
            <a:avLst/>
          </a:prstGeom>
        </p:spPr>
      </p:pic>
    </p:spTree>
    <p:extLst>
      <p:ext uri="{BB962C8B-B14F-4D97-AF65-F5344CB8AC3E}">
        <p14:creationId xmlns:p14="http://schemas.microsoft.com/office/powerpoint/2010/main" val="3247068488"/>
      </p:ext>
    </p:extLst>
  </p:cSld>
  <p:clrMapOvr>
    <a:masterClrMapping/>
  </p:clrMapOvr>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p15:clr>
            <a:srgbClr val="FBAE40"/>
          </p15:clr>
        </p15:guide>
        <p15:guide id="6" orient="horz" pos="3456">
          <p15:clr>
            <a:srgbClr val="FBAE40"/>
          </p15:clr>
        </p15:guide>
        <p15:guide id="7" orient="horz" pos="1152">
          <p15:clr>
            <a:srgbClr val="FBAE40"/>
          </p15:clr>
        </p15:guide>
        <p15:guide id="8" pos="3840">
          <p15:clr>
            <a:srgbClr val="FBAE40"/>
          </p15:clr>
        </p15:guide>
        <p15:guide id="9" pos="417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IGHT Title with DATA + Pic">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6362699" y="571505"/>
            <a:ext cx="4991101" cy="870271"/>
          </a:xfrm>
          <a:prstGeom prst="rect">
            <a:avLst/>
          </a:prstGeom>
          <a:noFill/>
        </p:spPr>
        <p:txBody>
          <a:bodyPr anchor="b">
            <a:noAutofit/>
          </a:bodyPr>
          <a:lstStyle>
            <a:lvl1pPr>
              <a:defRPr b="1" i="0" kern="0" baseline="0">
                <a:solidFill>
                  <a:srgbClr val="013591"/>
                </a:solidFill>
                <a:latin typeface="Source Sans Pro" panose="020B0503030403020204" pitchFamily="34" charset="77"/>
              </a:defRPr>
            </a:lvl1pPr>
          </a:lstStyle>
          <a:p>
            <a:r>
              <a:rPr lang="en-US" dirty="0"/>
              <a:t>Click to edit Master</a:t>
            </a:r>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userDrawn="1"/>
        </p:nvCxnSpPr>
        <p:spPr>
          <a:xfrm>
            <a:off x="838200" y="1484304"/>
            <a:ext cx="10515600" cy="0"/>
          </a:xfrm>
          <a:prstGeom prst="line">
            <a:avLst/>
          </a:prstGeom>
          <a:ln>
            <a:solidFill>
              <a:srgbClr val="013591"/>
            </a:solidFill>
          </a:ln>
        </p:spPr>
        <p:style>
          <a:lnRef idx="2">
            <a:schemeClr val="dk1"/>
          </a:lnRef>
          <a:fillRef idx="0">
            <a:schemeClr val="dk1"/>
          </a:fillRef>
          <a:effectRef idx="1">
            <a:schemeClr val="dk1"/>
          </a:effectRef>
          <a:fontRef idx="minor">
            <a:schemeClr val="tx1"/>
          </a:fontRef>
        </p:style>
      </p:cxnSp>
      <p:sp>
        <p:nvSpPr>
          <p:cNvPr id="3" name="Chart Placeholder 2">
            <a:extLst>
              <a:ext uri="{FF2B5EF4-FFF2-40B4-BE49-F238E27FC236}">
                <a16:creationId xmlns:a16="http://schemas.microsoft.com/office/drawing/2014/main" id="{7A2FCD2B-FE36-6F49-9CCD-8E56619D4DFE}"/>
              </a:ext>
            </a:extLst>
          </p:cNvPr>
          <p:cNvSpPr>
            <a:spLocks noGrp="1"/>
          </p:cNvSpPr>
          <p:nvPr>
            <p:ph type="chart" sz="quarter" idx="11"/>
          </p:nvPr>
        </p:nvSpPr>
        <p:spPr>
          <a:xfrm>
            <a:off x="6629400" y="1828800"/>
            <a:ext cx="4343400" cy="3657600"/>
          </a:xfrm>
        </p:spPr>
        <p:txBody>
          <a:bodyPr/>
          <a:lstStyle>
            <a:lvl1pPr>
              <a:defRPr>
                <a:solidFill>
                  <a:schemeClr val="bg1"/>
                </a:solidFill>
              </a:defRPr>
            </a:lvl1pPr>
          </a:lstStyle>
          <a:p>
            <a:endParaRPr lang="en-US" dirty="0"/>
          </a:p>
        </p:txBody>
      </p:sp>
      <p:pic>
        <p:nvPicPr>
          <p:cNvPr id="7" name="Picture 6">
            <a:extLst>
              <a:ext uri="{FF2B5EF4-FFF2-40B4-BE49-F238E27FC236}">
                <a16:creationId xmlns:a16="http://schemas.microsoft.com/office/drawing/2014/main" id="{69FB6D81-F300-2047-B552-EEA5130E4003}"/>
              </a:ext>
            </a:extLst>
          </p:cNvPr>
          <p:cNvPicPr>
            <a:picLocks noChangeAspect="1"/>
          </p:cNvPicPr>
          <p:nvPr userDrawn="1"/>
        </p:nvPicPr>
        <p:blipFill>
          <a:blip r:embed="rId2"/>
          <a:stretch>
            <a:fillRect/>
          </a:stretch>
        </p:blipFill>
        <p:spPr>
          <a:xfrm>
            <a:off x="10952173" y="5592076"/>
            <a:ext cx="596515" cy="787998"/>
          </a:xfrm>
          <a:prstGeom prst="rect">
            <a:avLst/>
          </a:prstGeom>
        </p:spPr>
      </p:pic>
    </p:spTree>
    <p:extLst>
      <p:ext uri="{BB962C8B-B14F-4D97-AF65-F5344CB8AC3E}">
        <p14:creationId xmlns:p14="http://schemas.microsoft.com/office/powerpoint/2010/main" val="192878056"/>
      </p:ext>
    </p:extLst>
  </p:cSld>
  <p:clrMapOvr>
    <a:masterClrMapping/>
  </p:clrMapOvr>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p15:clr>
            <a:srgbClr val="FBAE40"/>
          </p15:clr>
        </p15:guide>
        <p15:guide id="6" orient="horz" pos="3456">
          <p15:clr>
            <a:srgbClr val="FBAE40"/>
          </p15:clr>
        </p15:guide>
        <p15:guide id="7" orient="horz" pos="1152">
          <p15:clr>
            <a:srgbClr val="FBAE40"/>
          </p15:clr>
        </p15:guide>
        <p15:guide id="8" pos="4176">
          <p15:clr>
            <a:srgbClr val="FBAE40"/>
          </p15:clr>
        </p15:guide>
        <p15:guide id="9" pos="3840">
          <p15:clr>
            <a:srgbClr val="FBAE40"/>
          </p15:clr>
        </p15:guide>
        <p15:guide id="10" pos="691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74B86-3FB2-4A57-9716-F87FD94201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BC9FC1-0F55-4AE6-845C-989777840A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4DF674-BE2A-4C30-BFED-8DB5951A02C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37AF7D2-1C5F-4F8D-8DED-40364E6E55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069E22-8D16-4311-8248-E73EF3CE5A3C}"/>
              </a:ext>
            </a:extLst>
          </p:cNvPr>
          <p:cNvSpPr>
            <a:spLocks noGrp="1"/>
          </p:cNvSpPr>
          <p:nvPr>
            <p:ph type="sldNum" sz="quarter" idx="12"/>
          </p:nvPr>
        </p:nvSpPr>
        <p:spPr/>
        <p:txBody>
          <a:bodyPr/>
          <a:lstStyle/>
          <a:p>
            <a:fld id="{72476313-A619-445E-9D5B-4DE218FC01D5}" type="slidenum">
              <a:rPr lang="en-US" smtClean="0"/>
              <a:t>‹#›</a:t>
            </a:fld>
            <a:endParaRPr lang="en-US"/>
          </a:p>
        </p:txBody>
      </p:sp>
    </p:spTree>
    <p:extLst>
      <p:ext uri="{BB962C8B-B14F-4D97-AF65-F5344CB8AC3E}">
        <p14:creationId xmlns:p14="http://schemas.microsoft.com/office/powerpoint/2010/main" val="27150561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25384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cSld name="Title Slide">
    <p:spTree>
      <p:nvGrpSpPr>
        <p:cNvPr id="1" name=""/>
        <p:cNvGrpSpPr/>
        <p:nvPr/>
      </p:nvGrpSpPr>
      <p:grpSpPr>
        <a:xfrm>
          <a:off x="0" y="0"/>
          <a:ext cx="0" cy="0"/>
          <a:chOff x="0" y="0"/>
          <a:chExt cx="0" cy="0"/>
        </a:xfrm>
      </p:grpSpPr>
      <p:pic>
        <p:nvPicPr>
          <p:cNvPr id="8" name="Picture 7" descr="A picture containing outdoor object, web&#10;&#10;Description automatically generated">
            <a:extLst>
              <a:ext uri="{FF2B5EF4-FFF2-40B4-BE49-F238E27FC236}">
                <a16:creationId xmlns:a16="http://schemas.microsoft.com/office/drawing/2014/main" id="{8219985A-B3A9-4B72-B418-9549027C7A6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0684" t="12600" r="6677" b="4862"/>
          <a:stretch/>
        </p:blipFill>
        <p:spPr>
          <a:xfrm>
            <a:off x="0" y="1223672"/>
            <a:ext cx="5137265" cy="5660393"/>
          </a:xfrm>
          <a:prstGeom prst="rect">
            <a:avLst/>
          </a:prstGeom>
        </p:spPr>
      </p:pic>
      <p:sp>
        <p:nvSpPr>
          <p:cNvPr id="2" name="Title 1">
            <a:extLst>
              <a:ext uri="{FF2B5EF4-FFF2-40B4-BE49-F238E27FC236}">
                <a16:creationId xmlns:a16="http://schemas.microsoft.com/office/drawing/2014/main" id="{99670050-D1B7-4CBA-8DE1-683288EB2675}"/>
              </a:ext>
            </a:extLst>
          </p:cNvPr>
          <p:cNvSpPr>
            <a:spLocks noGrp="1"/>
          </p:cNvSpPr>
          <p:nvPr>
            <p:ph type="ctrTitle" hasCustomPrompt="1"/>
          </p:nvPr>
        </p:nvSpPr>
        <p:spPr>
          <a:xfrm>
            <a:off x="5512037" y="1528880"/>
            <a:ext cx="6250372" cy="1760006"/>
          </a:xfrm>
          <a:noFill/>
        </p:spPr>
        <p:txBody>
          <a:bodyPr anchor="ctr">
            <a:normAutofit/>
          </a:bodyPr>
          <a:lstStyle>
            <a:lvl1pPr algn="ctr">
              <a:defRPr sz="4800" b="1" i="0">
                <a:solidFill>
                  <a:srgbClr val="000000"/>
                </a:solidFill>
              </a:defRPr>
            </a:lvl1pPr>
          </a:lstStyle>
          <a:p>
            <a:r>
              <a:rPr lang="en-US" dirty="0"/>
              <a:t>Release of the Annual Disability Statistics Compendium</a:t>
            </a:r>
          </a:p>
        </p:txBody>
      </p:sp>
      <p:sp>
        <p:nvSpPr>
          <p:cNvPr id="3" name="Subtitle 2">
            <a:extLst>
              <a:ext uri="{FF2B5EF4-FFF2-40B4-BE49-F238E27FC236}">
                <a16:creationId xmlns:a16="http://schemas.microsoft.com/office/drawing/2014/main" id="{0C5FBB6A-2C60-4860-9F73-B3B6C793E891}"/>
              </a:ext>
            </a:extLst>
          </p:cNvPr>
          <p:cNvSpPr>
            <a:spLocks noGrp="1"/>
          </p:cNvSpPr>
          <p:nvPr>
            <p:ph type="subTitle" idx="1" hasCustomPrompt="1"/>
          </p:nvPr>
        </p:nvSpPr>
        <p:spPr>
          <a:xfrm>
            <a:off x="5919979" y="3566596"/>
            <a:ext cx="5842431" cy="1760006"/>
          </a:xfrm>
        </p:spPr>
        <p:txBody>
          <a:bodyPr anchor="ctr">
            <a:normAutofit/>
          </a:bodyPr>
          <a:lstStyle>
            <a:lvl1pPr marL="0" indent="0" algn="ctr">
              <a:buNone/>
              <a:defRPr sz="1800" i="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br>
              <a:rPr lang="en-US" dirty="0"/>
            </a:br>
            <a:r>
              <a:rPr lang="en-US" dirty="0"/>
              <a:t>February 9-12, 2021</a:t>
            </a:r>
          </a:p>
          <a:p>
            <a:r>
              <a:rPr lang="en-US" b="0" i="0" dirty="0">
                <a:solidFill>
                  <a:srgbClr val="333333"/>
                </a:solidFill>
                <a:effectLst/>
                <a:latin typeface="Segoe UI" panose="020B0502040204020203" pitchFamily="34" charset="0"/>
              </a:rPr>
              <a:t>Rehabilitation Research and Training Center on Disability Statistics and Demographics (</a:t>
            </a:r>
            <a:r>
              <a:rPr lang="en-US" b="0" i="0" dirty="0" err="1">
                <a:solidFill>
                  <a:srgbClr val="333333"/>
                </a:solidFill>
                <a:effectLst/>
                <a:latin typeface="Segoe UI" panose="020B0502040204020203" pitchFamily="34" charset="0"/>
              </a:rPr>
              <a:t>StatsRRTC</a:t>
            </a:r>
            <a:r>
              <a:rPr lang="en-US" b="0" i="0" dirty="0">
                <a:solidFill>
                  <a:srgbClr val="333333"/>
                </a:solidFill>
                <a:effectLst/>
                <a:latin typeface="Segoe UI" panose="020B0502040204020203" pitchFamily="34" charset="0"/>
              </a:rPr>
              <a:t>)</a:t>
            </a:r>
            <a:br>
              <a:rPr lang="en-US" b="0" i="0" dirty="0">
                <a:solidFill>
                  <a:srgbClr val="333333"/>
                </a:solidFill>
                <a:effectLst/>
                <a:latin typeface="Segoe UI" panose="020B0502040204020203" pitchFamily="34" charset="0"/>
              </a:rPr>
            </a:br>
            <a:r>
              <a:rPr lang="en-US" dirty="0"/>
              <a:t>University of New Hampshire’s Institute on Disability </a:t>
            </a:r>
            <a:br>
              <a:rPr lang="en-US" dirty="0"/>
            </a:br>
            <a:endParaRPr lang="en-US" dirty="0"/>
          </a:p>
        </p:txBody>
      </p:sp>
      <p:pic>
        <p:nvPicPr>
          <p:cNvPr id="9" name="Picture 8" descr="Institute on Disability/UCED">
            <a:extLst>
              <a:ext uri="{FF2B5EF4-FFF2-40B4-BE49-F238E27FC236}">
                <a16:creationId xmlns:a16="http://schemas.microsoft.com/office/drawing/2014/main" id="{7AF86F4B-0841-4B0E-A552-B7AF17EDDF4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08412" y="5487651"/>
            <a:ext cx="2243496" cy="620541"/>
          </a:xfrm>
          <a:prstGeom prst="rect">
            <a:avLst/>
          </a:prstGeom>
        </p:spPr>
      </p:pic>
      <p:pic>
        <p:nvPicPr>
          <p:cNvPr id="10" name="Picture 9" descr="A picture containing chart&#10;&#10;Description automatically generated">
            <a:extLst>
              <a:ext uri="{FF2B5EF4-FFF2-40B4-BE49-F238E27FC236}">
                <a16:creationId xmlns:a16="http://schemas.microsoft.com/office/drawing/2014/main" id="{7BD533B3-68C2-4997-875E-216599B06235}"/>
              </a:ext>
            </a:extLst>
          </p:cNvPr>
          <p:cNvPicPr>
            <a:picLocks noChangeAspect="1"/>
          </p:cNvPicPr>
          <p:nvPr userDrawn="1"/>
        </p:nvPicPr>
        <p:blipFill>
          <a:blip r:embed="rId4" cstate="print">
            <a:alphaModFix amt="70000"/>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0755" y="1816887"/>
            <a:ext cx="5405607" cy="4863578"/>
          </a:xfrm>
          <a:prstGeom prst="rect">
            <a:avLst/>
          </a:prstGeom>
        </p:spPr>
      </p:pic>
      <p:pic>
        <p:nvPicPr>
          <p:cNvPr id="5" name="Picture 4" descr="Text&#10;&#10;Description automatically generated">
            <a:extLst>
              <a:ext uri="{FF2B5EF4-FFF2-40B4-BE49-F238E27FC236}">
                <a16:creationId xmlns:a16="http://schemas.microsoft.com/office/drawing/2014/main" id="{5003DE92-DBC0-4BF5-83D7-57A56F4A9FB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919979" y="5481687"/>
            <a:ext cx="2984498" cy="518298"/>
          </a:xfrm>
          <a:prstGeom prst="rect">
            <a:avLst/>
          </a:prstGeom>
        </p:spPr>
      </p:pic>
      <p:sp>
        <p:nvSpPr>
          <p:cNvPr id="11" name="Rectangle 10">
            <a:extLst>
              <a:ext uri="{FF2B5EF4-FFF2-40B4-BE49-F238E27FC236}">
                <a16:creationId xmlns:a16="http://schemas.microsoft.com/office/drawing/2014/main" id="{4411F24B-4B00-4FBD-9BC5-F3BDFCF2BB4B}"/>
              </a:ext>
            </a:extLst>
          </p:cNvPr>
          <p:cNvSpPr/>
          <p:nvPr userDrawn="1"/>
        </p:nvSpPr>
        <p:spPr>
          <a:xfrm>
            <a:off x="0" y="1117164"/>
            <a:ext cx="12101088" cy="174707"/>
          </a:xfrm>
          <a:prstGeom prst="rect">
            <a:avLst/>
          </a:prstGeom>
          <a:solidFill>
            <a:srgbClr val="C33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spTree>
    <p:extLst>
      <p:ext uri="{BB962C8B-B14F-4D97-AF65-F5344CB8AC3E}">
        <p14:creationId xmlns:p14="http://schemas.microsoft.com/office/powerpoint/2010/main" val="1525286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3A550-0A26-48A6-832E-F8A9CF809E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75C6F1-7709-414B-9744-94A807F957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A65105-B560-4B25-A51F-91D6D84CD2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F6C5C9-8709-4587-B522-8395C9BC7A7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7BE5295-8961-4D40-B9D4-C250E3FA20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630680-35E5-46A0-B2DE-5400571103CD}"/>
              </a:ext>
            </a:extLst>
          </p:cNvPr>
          <p:cNvSpPr>
            <a:spLocks noGrp="1"/>
          </p:cNvSpPr>
          <p:nvPr>
            <p:ph type="sldNum" sz="quarter" idx="12"/>
          </p:nvPr>
        </p:nvSpPr>
        <p:spPr/>
        <p:txBody>
          <a:bodyPr/>
          <a:lstStyle/>
          <a:p>
            <a:fld id="{72476313-A619-445E-9D5B-4DE218FC01D5}" type="slidenum">
              <a:rPr lang="en-US" smtClean="0"/>
              <a:t>‹#›</a:t>
            </a:fld>
            <a:endParaRPr lang="en-US"/>
          </a:p>
        </p:txBody>
      </p:sp>
    </p:spTree>
    <p:extLst>
      <p:ext uri="{BB962C8B-B14F-4D97-AF65-F5344CB8AC3E}">
        <p14:creationId xmlns:p14="http://schemas.microsoft.com/office/powerpoint/2010/main" val="2697921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6DD16-96E9-48DB-B985-40BCC78A23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271F4C1-ADC1-4A7F-98DA-684C05D4FB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1EB9A1-8807-4230-8095-CED3E7412E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844016-9192-4ECD-899B-4F25FBCBFB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351A67-DE8B-4C5F-B159-6BE56E1BFA1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FE630E-0E95-442A-906A-00A5F136391A}"/>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5E2639C7-9DD3-4F82-8420-2E99AFEDD9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0739D1A-04F0-41A9-A030-604D2A97A4BB}"/>
              </a:ext>
            </a:extLst>
          </p:cNvPr>
          <p:cNvSpPr>
            <a:spLocks noGrp="1"/>
          </p:cNvSpPr>
          <p:nvPr>
            <p:ph type="sldNum" sz="quarter" idx="12"/>
          </p:nvPr>
        </p:nvSpPr>
        <p:spPr/>
        <p:txBody>
          <a:bodyPr/>
          <a:lstStyle/>
          <a:p>
            <a:fld id="{72476313-A619-445E-9D5B-4DE218FC01D5}" type="slidenum">
              <a:rPr lang="en-US" smtClean="0"/>
              <a:t>‹#›</a:t>
            </a:fld>
            <a:endParaRPr lang="en-US"/>
          </a:p>
        </p:txBody>
      </p:sp>
    </p:spTree>
    <p:extLst>
      <p:ext uri="{BB962C8B-B14F-4D97-AF65-F5344CB8AC3E}">
        <p14:creationId xmlns:p14="http://schemas.microsoft.com/office/powerpoint/2010/main" val="2941881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76B36-6F36-4AAF-B558-8E203632B54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1032FDE-3C51-4E29-A386-70715D8CF7B3}"/>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C5316271-9000-498B-A740-18410D987F8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1A81565-522B-4125-9CB4-6997F9FC0640}"/>
              </a:ext>
            </a:extLst>
          </p:cNvPr>
          <p:cNvSpPr>
            <a:spLocks noGrp="1"/>
          </p:cNvSpPr>
          <p:nvPr>
            <p:ph type="sldNum" sz="quarter" idx="12"/>
          </p:nvPr>
        </p:nvSpPr>
        <p:spPr/>
        <p:txBody>
          <a:bodyPr/>
          <a:lstStyle/>
          <a:p>
            <a:fld id="{72476313-A619-445E-9D5B-4DE218FC01D5}" type="slidenum">
              <a:rPr lang="en-US" smtClean="0"/>
              <a:t>‹#›</a:t>
            </a:fld>
            <a:endParaRPr lang="en-US"/>
          </a:p>
        </p:txBody>
      </p:sp>
    </p:spTree>
    <p:extLst>
      <p:ext uri="{BB962C8B-B14F-4D97-AF65-F5344CB8AC3E}">
        <p14:creationId xmlns:p14="http://schemas.microsoft.com/office/powerpoint/2010/main" val="1240716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915341-F920-4A7B-86E2-C424C3611AA4}"/>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6497FC76-3943-473D-9D3F-75EE0EAC13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EA7314-CC36-47EB-B43B-2F4AFD3B7765}"/>
              </a:ext>
            </a:extLst>
          </p:cNvPr>
          <p:cNvSpPr>
            <a:spLocks noGrp="1"/>
          </p:cNvSpPr>
          <p:nvPr>
            <p:ph type="sldNum" sz="quarter" idx="12"/>
          </p:nvPr>
        </p:nvSpPr>
        <p:spPr/>
        <p:txBody>
          <a:bodyPr/>
          <a:lstStyle/>
          <a:p>
            <a:fld id="{72476313-A619-445E-9D5B-4DE218FC01D5}" type="slidenum">
              <a:rPr lang="en-US" smtClean="0"/>
              <a:t>‹#›</a:t>
            </a:fld>
            <a:endParaRPr lang="en-US"/>
          </a:p>
        </p:txBody>
      </p:sp>
    </p:spTree>
    <p:extLst>
      <p:ext uri="{BB962C8B-B14F-4D97-AF65-F5344CB8AC3E}">
        <p14:creationId xmlns:p14="http://schemas.microsoft.com/office/powerpoint/2010/main" val="3337803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27575-BD2B-4314-BA42-AF3347BF32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D2FFA2-A054-46E9-AE8F-1634F57B97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3F5237-1386-4490-BE5A-4E6EDD6183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731B16-C393-40E6-99ED-EE731C2EB3C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E5EF365-1A07-4E6F-AF06-FE93AA399B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C1F447-656D-40E8-B548-CF66F43E8227}"/>
              </a:ext>
            </a:extLst>
          </p:cNvPr>
          <p:cNvSpPr>
            <a:spLocks noGrp="1"/>
          </p:cNvSpPr>
          <p:nvPr>
            <p:ph type="sldNum" sz="quarter" idx="12"/>
          </p:nvPr>
        </p:nvSpPr>
        <p:spPr/>
        <p:txBody>
          <a:bodyPr/>
          <a:lstStyle/>
          <a:p>
            <a:fld id="{72476313-A619-445E-9D5B-4DE218FC01D5}" type="slidenum">
              <a:rPr lang="en-US" smtClean="0"/>
              <a:t>‹#›</a:t>
            </a:fld>
            <a:endParaRPr lang="en-US"/>
          </a:p>
        </p:txBody>
      </p:sp>
    </p:spTree>
    <p:extLst>
      <p:ext uri="{BB962C8B-B14F-4D97-AF65-F5344CB8AC3E}">
        <p14:creationId xmlns:p14="http://schemas.microsoft.com/office/powerpoint/2010/main" val="2548088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791EA-EA93-4B07-9310-935C181506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E358CF-8190-4C83-B776-5852D7DD2B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868CC7B-E99F-4F54-B1F8-7B9313B3C1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D306AD-AA7C-4ED0-8206-E820921B3F1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9AE7EB9-C61F-4385-8DB9-B9D8CE1CD6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48C2BA-8235-4ECE-9BCB-3F5D48248E03}"/>
              </a:ext>
            </a:extLst>
          </p:cNvPr>
          <p:cNvSpPr>
            <a:spLocks noGrp="1"/>
          </p:cNvSpPr>
          <p:nvPr>
            <p:ph type="sldNum" sz="quarter" idx="12"/>
          </p:nvPr>
        </p:nvSpPr>
        <p:spPr/>
        <p:txBody>
          <a:bodyPr/>
          <a:lstStyle/>
          <a:p>
            <a:fld id="{72476313-A619-445E-9D5B-4DE218FC01D5}" type="slidenum">
              <a:rPr lang="en-US" smtClean="0"/>
              <a:t>‹#›</a:t>
            </a:fld>
            <a:endParaRPr lang="en-US"/>
          </a:p>
        </p:txBody>
      </p:sp>
    </p:spTree>
    <p:extLst>
      <p:ext uri="{BB962C8B-B14F-4D97-AF65-F5344CB8AC3E}">
        <p14:creationId xmlns:p14="http://schemas.microsoft.com/office/powerpoint/2010/main" val="934789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6C90D2-A859-4E78-B3C8-77C1649C98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E9D997-DCB4-44CA-9FD0-2EE257C3BC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888C2A-943D-4E26-B1F0-20C74C2FE6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B875B2F3-BA1B-416C-8DA8-495811667D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5A52D59-A8A9-4D0E-A8D1-A136C0C9C8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476313-A619-445E-9D5B-4DE218FC01D5}" type="slidenum">
              <a:rPr lang="en-US" smtClean="0"/>
              <a:t>‹#›</a:t>
            </a:fld>
            <a:endParaRPr lang="en-US"/>
          </a:p>
        </p:txBody>
      </p:sp>
    </p:spTree>
    <p:extLst>
      <p:ext uri="{BB962C8B-B14F-4D97-AF65-F5344CB8AC3E}">
        <p14:creationId xmlns:p14="http://schemas.microsoft.com/office/powerpoint/2010/main" val="35594156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A0E167-3836-0642-BCC3-4535E090A129}"/>
              </a:ext>
            </a:extLst>
          </p:cNvPr>
          <p:cNvSpPr>
            <a:spLocks noGrp="1"/>
          </p:cNvSpPr>
          <p:nvPr>
            <p:ph type="title"/>
          </p:nvPr>
        </p:nvSpPr>
        <p:spPr>
          <a:xfrm>
            <a:off x="838200" y="571500"/>
            <a:ext cx="10515600" cy="864725"/>
          </a:xfrm>
          <a:prstGeom prst="rect">
            <a:avLst/>
          </a:prstGeom>
          <a:noFill/>
        </p:spPr>
        <p:txBody>
          <a:bodyPr vert="horz" lIns="91440" tIns="45720" rIns="91440" bIns="45720" rtlCol="0" anchor="b"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AB76B000-B4CE-5D45-B0F6-37FF6D9B6C6C}"/>
              </a:ext>
            </a:extLst>
          </p:cNvPr>
          <p:cNvSpPr>
            <a:spLocks noGrp="1"/>
          </p:cNvSpPr>
          <p:nvPr>
            <p:ph type="body" idx="1"/>
          </p:nvPr>
        </p:nvSpPr>
        <p:spPr>
          <a:xfrm>
            <a:off x="1219200" y="1828800"/>
            <a:ext cx="9753600" cy="36576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2FB69483-D310-4C47-9384-835ED571A6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b="0" i="0">
                <a:solidFill>
                  <a:schemeClr val="tx1">
                    <a:tint val="75000"/>
                  </a:schemeClr>
                </a:solidFill>
                <a:latin typeface="Source Sans Pro" panose="020B0503030403020204" pitchFamily="34" charset="77"/>
              </a:defRPr>
            </a:lvl1pPr>
          </a:lstStyle>
          <a:p>
            <a:endParaRPr lang="en-US" dirty="0"/>
          </a:p>
        </p:txBody>
      </p:sp>
      <p:sp>
        <p:nvSpPr>
          <p:cNvPr id="9" name="Date Placeholder 8">
            <a:extLst>
              <a:ext uri="{FF2B5EF4-FFF2-40B4-BE49-F238E27FC236}">
                <a16:creationId xmlns:a16="http://schemas.microsoft.com/office/drawing/2014/main" id="{4C688A30-D0E0-AF4A-AB9B-CD0AC88CA1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b="0" i="0">
                <a:solidFill>
                  <a:schemeClr val="tx1">
                    <a:tint val="75000"/>
                  </a:schemeClr>
                </a:solidFill>
                <a:latin typeface="Source Sans Pro" panose="020B0503030403020204" pitchFamily="34" charset="77"/>
              </a:defRPr>
            </a:lvl1pPr>
          </a:lstStyle>
          <a:p>
            <a:endParaRPr lang="en-US" dirty="0"/>
          </a:p>
        </p:txBody>
      </p:sp>
      <p:sp>
        <p:nvSpPr>
          <p:cNvPr id="10" name="Slide Number Placeholder 9">
            <a:extLst>
              <a:ext uri="{FF2B5EF4-FFF2-40B4-BE49-F238E27FC236}">
                <a16:creationId xmlns:a16="http://schemas.microsoft.com/office/drawing/2014/main" id="{B47E2A7E-8957-394B-836C-16BA372D57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0" i="0">
                <a:solidFill>
                  <a:schemeClr val="tx1">
                    <a:tint val="75000"/>
                  </a:schemeClr>
                </a:solidFill>
                <a:latin typeface="Source Sans Pro" panose="020B0503030403020204" pitchFamily="34" charset="77"/>
              </a:defRPr>
            </a:lvl1pPr>
          </a:lstStyle>
          <a:p>
            <a:fld id="{F9DACE89-5049-9D42-8713-0737A9D7485F}" type="slidenum">
              <a:rPr lang="en-US" smtClean="0"/>
              <a:pPr/>
              <a:t>‹#›</a:t>
            </a:fld>
            <a:endParaRPr lang="en-US" dirty="0"/>
          </a:p>
        </p:txBody>
      </p:sp>
    </p:spTree>
    <p:extLst>
      <p:ext uri="{BB962C8B-B14F-4D97-AF65-F5344CB8AC3E}">
        <p14:creationId xmlns:p14="http://schemas.microsoft.com/office/powerpoint/2010/main" val="2045694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hf hdr="0" ftr="0" dt="0"/>
  <p:txStyles>
    <p:titleStyle>
      <a:lvl1pPr algn="l" defTabSz="914400" rtl="0" eaLnBrk="1" latinLnBrk="0" hangingPunct="1">
        <a:lnSpc>
          <a:spcPct val="90000"/>
        </a:lnSpc>
        <a:spcBef>
          <a:spcPct val="0"/>
        </a:spcBef>
        <a:buNone/>
        <a:defRPr sz="4400" b="1" i="0" kern="1200">
          <a:solidFill>
            <a:srgbClr val="013591"/>
          </a:solidFill>
          <a:latin typeface="Source Sans Pro" panose="020B0503030403020204" pitchFamily="34" charset="77"/>
          <a:ea typeface="+mj-ea"/>
          <a:cs typeface="+mj-cs"/>
        </a:defRPr>
      </a:lvl1pPr>
    </p:titleStyle>
    <p:bodyStyle>
      <a:lvl1pPr marL="0" indent="0" algn="l" defTabSz="914400" rtl="0" eaLnBrk="1" latinLnBrk="0" hangingPunct="1">
        <a:lnSpc>
          <a:spcPts val="2400"/>
        </a:lnSpc>
        <a:spcBef>
          <a:spcPts val="400"/>
        </a:spcBef>
        <a:buFont typeface="Arial" panose="020B0604020202020204" pitchFamily="34" charset="0"/>
        <a:buNone/>
        <a:defRPr sz="2000" kern="1200">
          <a:solidFill>
            <a:schemeClr val="tx1"/>
          </a:solidFill>
          <a:latin typeface="Source Sans Pro" panose="020B05030304030202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Source Sans Pro" panose="020B05030304030202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Source Sans Pro" panose="020B05030304030202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hyperlink" Target="https://rsa.ed.gov/"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hyperlink" Target="https://disabilitycompendium.or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hyperlink" Target="https://www.cms.gov/"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hyperlink" Target="https://disabilitycompendium.or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6.xml.rels><?xml version="1.0" encoding="UTF-8" standalone="yes"?>
<Relationships xmlns="http://schemas.openxmlformats.org/package/2006/relationships"><Relationship Id="rId3" Type="http://schemas.openxmlformats.org/officeDocument/2006/relationships/hyperlink" Target="https://www.va.gov/disability/"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hyperlink" Target="https://disabilitycompendium.org/"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s://www2.ed.gov/programs/osepidea/618-data/index.html"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hyperlink" Target="https://disabilitycompendium.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hyperlink" Target="https://www.ssa.gov/disability/data/ssa-sa-mowl.htm"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hyperlink" Target="https://disabilitycompendium.or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hyperlink" Target="https://www.ssa.gov/policy/docs/statcomps/supplement/2019/7b.html"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hyperlink" Target="https://disabilitycompendium.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56C3E-B0FB-4CF2-AAD3-2C4D4BD56ECA}"/>
              </a:ext>
            </a:extLst>
          </p:cNvPr>
          <p:cNvSpPr>
            <a:spLocks noGrp="1"/>
          </p:cNvSpPr>
          <p:nvPr>
            <p:ph type="ctrTitle"/>
          </p:nvPr>
        </p:nvSpPr>
        <p:spPr>
          <a:xfrm>
            <a:off x="5512037" y="1528880"/>
            <a:ext cx="6073322" cy="876969"/>
          </a:xfrm>
        </p:spPr>
        <p:txBody>
          <a:bodyPr>
            <a:noAutofit/>
          </a:bodyPr>
          <a:lstStyle/>
          <a:p>
            <a:r>
              <a:rPr lang="en-US" sz="2500" dirty="0">
                <a:solidFill>
                  <a:schemeClr val="tx1"/>
                </a:solidFill>
                <a:latin typeface="Source Sans Pro"/>
                <a:ea typeface="Source Sans Pro"/>
              </a:rPr>
              <a:t>Disparities</a:t>
            </a:r>
            <a:r>
              <a:rPr lang="en-US" sz="2500" b="1" dirty="0">
                <a:solidFill>
                  <a:schemeClr val="tx1"/>
                </a:solidFill>
                <a:latin typeface="Source Sans Pro"/>
                <a:ea typeface="Source Sans Pro"/>
              </a:rPr>
              <a:t> and Program Participation</a:t>
            </a:r>
            <a:br>
              <a:rPr lang="en-US" sz="2500" b="1" dirty="0"/>
            </a:br>
            <a:endParaRPr lang="en-US" sz="2500" dirty="0"/>
          </a:p>
        </p:txBody>
      </p:sp>
      <p:sp>
        <p:nvSpPr>
          <p:cNvPr id="3" name="Subtitle 2">
            <a:extLst>
              <a:ext uri="{FF2B5EF4-FFF2-40B4-BE49-F238E27FC236}">
                <a16:creationId xmlns:a16="http://schemas.microsoft.com/office/drawing/2014/main" id="{8D7C39F2-EC9F-439D-BD42-CEF034434198}"/>
              </a:ext>
            </a:extLst>
          </p:cNvPr>
          <p:cNvSpPr>
            <a:spLocks noGrp="1"/>
          </p:cNvSpPr>
          <p:nvPr>
            <p:ph type="subTitle" idx="1"/>
          </p:nvPr>
        </p:nvSpPr>
        <p:spPr>
          <a:xfrm>
            <a:off x="5896411" y="2405850"/>
            <a:ext cx="5842431" cy="2635636"/>
          </a:xfrm>
        </p:spPr>
        <p:txBody>
          <a:bodyPr>
            <a:noAutofit/>
          </a:bodyPr>
          <a:lstStyle/>
          <a:p>
            <a:pPr>
              <a:lnSpc>
                <a:spcPct val="150000"/>
              </a:lnSpc>
            </a:pPr>
            <a:r>
              <a:rPr lang="en-US" sz="4000" b="1" dirty="0">
                <a:latin typeface="Source Sans Pro"/>
                <a:ea typeface="Source Sans Pro"/>
              </a:rPr>
              <a:t>Participation in General and Disability-Focused Programs</a:t>
            </a:r>
          </a:p>
        </p:txBody>
      </p:sp>
    </p:spTree>
    <p:extLst>
      <p:ext uri="{BB962C8B-B14F-4D97-AF65-F5344CB8AC3E}">
        <p14:creationId xmlns:p14="http://schemas.microsoft.com/office/powerpoint/2010/main" val="4010452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C743F21-D8A9-4E20-AE2A-819817C6B132}"/>
              </a:ext>
              <a:ext uri="{C183D7F6-B498-43B3-948B-1728B52AA6E4}">
                <adec:decorative xmlns:adec="http://schemas.microsoft.com/office/drawing/2017/decorative" val="1"/>
              </a:ext>
            </a:extLst>
          </p:cNvPr>
          <p:cNvSpPr>
            <a:spLocks noGrp="1"/>
          </p:cNvSpPr>
          <p:nvPr>
            <p:ph type="sldNum" sz="quarter" idx="10"/>
          </p:nvPr>
        </p:nvSpPr>
        <p:spPr>
          <a:xfrm>
            <a:off x="518614" y="6427835"/>
            <a:ext cx="631115" cy="365125"/>
          </a:xfrm>
        </p:spPr>
        <p:txBody>
          <a:bodyPr vert="horz" lIns="91440" tIns="45720" rIns="91440" bIns="45720" rtlCol="0" anchor="ctr">
            <a:normAutofit/>
          </a:bodyPr>
          <a:lstStyle/>
          <a:p>
            <a:pPr algn="r">
              <a:spcAft>
                <a:spcPts val="600"/>
              </a:spcAft>
              <a:defRPr/>
            </a:pPr>
            <a:fld id="{843CCB1A-5FAC-44C2-A958-39EC00897567}" type="slidenum">
              <a:rPr lang="en-US" smtClean="0"/>
              <a:pPr algn="r">
                <a:spcAft>
                  <a:spcPts val="600"/>
                </a:spcAft>
                <a:defRPr/>
              </a:pPr>
              <a:t>10</a:t>
            </a:fld>
            <a:endParaRPr lang="en-US" dirty="0"/>
          </a:p>
        </p:txBody>
      </p:sp>
      <p:pic>
        <p:nvPicPr>
          <p:cNvPr id="5" name="Picture 4">
            <a:extLst>
              <a:ext uri="{FF2B5EF4-FFF2-40B4-BE49-F238E27FC236}">
                <a16:creationId xmlns:a16="http://schemas.microsoft.com/office/drawing/2014/main" id="{820890B6-0004-40C3-AD05-A68A1895CB5C}"/>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0" y="5943600"/>
            <a:ext cx="604314" cy="73342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D7DE7D2F-342C-68EF-8F51-38ECC2C3C66D}"/>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sz="1600" dirty="0">
                <a:solidFill>
                  <a:schemeClr val="bg2"/>
                </a:solidFill>
              </a:rPr>
              <a:t>Supplemental security income</a:t>
            </a:r>
          </a:p>
        </p:txBody>
      </p:sp>
      <p:graphicFrame>
        <p:nvGraphicFramePr>
          <p:cNvPr id="7" name="Chart 6" descr="Pie chart showing the number of recipients of the supplemental security income by aged, blind and disabled. Around 85% of the recipients are disabled, 14% aged and 1% blind. ">
            <a:extLst>
              <a:ext uri="{FF2B5EF4-FFF2-40B4-BE49-F238E27FC236}">
                <a16:creationId xmlns:a16="http://schemas.microsoft.com/office/drawing/2014/main" id="{9F19D9B8-E575-42DF-96E6-FBBBAB7BE8B9}"/>
              </a:ext>
            </a:extLst>
          </p:cNvPr>
          <p:cNvGraphicFramePr>
            <a:graphicFrameLocks/>
          </p:cNvGraphicFramePr>
          <p:nvPr>
            <p:extLst>
              <p:ext uri="{D42A27DB-BD31-4B8C-83A1-F6EECF244321}">
                <p14:modId xmlns:p14="http://schemas.microsoft.com/office/powerpoint/2010/main" val="3100251352"/>
              </p:ext>
            </p:extLst>
          </p:nvPr>
        </p:nvGraphicFramePr>
        <p:xfrm>
          <a:off x="631115" y="121960"/>
          <a:ext cx="5561341" cy="577876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descr="Pie chart showing the number of recipients of the supplemental security income by aged, blind and disabled. Around 88% of the recipients are disabled, 11% aged and 1% blind. ">
            <a:extLst>
              <a:ext uri="{FF2B5EF4-FFF2-40B4-BE49-F238E27FC236}">
                <a16:creationId xmlns:a16="http://schemas.microsoft.com/office/drawing/2014/main" id="{6FA026A5-79B5-44C4-9FA9-87CACC134A19}"/>
              </a:ext>
            </a:extLst>
          </p:cNvPr>
          <p:cNvGraphicFramePr>
            <a:graphicFrameLocks/>
          </p:cNvGraphicFramePr>
          <p:nvPr>
            <p:extLst>
              <p:ext uri="{D42A27DB-BD31-4B8C-83A1-F6EECF244321}">
                <p14:modId xmlns:p14="http://schemas.microsoft.com/office/powerpoint/2010/main" val="1392280702"/>
              </p:ext>
            </p:extLst>
          </p:nvPr>
        </p:nvGraphicFramePr>
        <p:xfrm>
          <a:off x="6386455" y="52658"/>
          <a:ext cx="5174430" cy="5811038"/>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Box 1">
            <a:extLst>
              <a:ext uri="{FF2B5EF4-FFF2-40B4-BE49-F238E27FC236}">
                <a16:creationId xmlns:a16="http://schemas.microsoft.com/office/drawing/2014/main" id="{33381AB1-DCD3-4F2F-BDC4-177857571E04}"/>
              </a:ext>
            </a:extLst>
          </p:cNvPr>
          <p:cNvSpPr txBox="1"/>
          <p:nvPr/>
        </p:nvSpPr>
        <p:spPr>
          <a:xfrm>
            <a:off x="1896341" y="5964067"/>
            <a:ext cx="8980227"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Paul, S., Rafal, M., &amp; Houtenville, A. (2020). Annual Disability Statistics Compendium: 2020 (Tables 12.1 &amp; 12.2). Durham, NH: University of New Hampshire, Institute on Disability. Note: Sourced from Social Security Administration, 2019, Annual Statistical Supplement, Table 7.B1. </a:t>
            </a:r>
          </a:p>
        </p:txBody>
      </p:sp>
    </p:spTree>
    <p:extLst>
      <p:ext uri="{BB962C8B-B14F-4D97-AF65-F5344CB8AC3E}">
        <p14:creationId xmlns:p14="http://schemas.microsoft.com/office/powerpoint/2010/main" val="2808946976"/>
      </p:ext>
    </p:extLst>
  </p:cSld>
  <p:clrMapOvr>
    <a:masterClrMapping/>
  </p:clrMapOvr>
  <mc:AlternateContent xmlns:mc="http://schemas.openxmlformats.org/markup-compatibility/2006" xmlns:p14="http://schemas.microsoft.com/office/powerpoint/2010/main">
    <mc:Choice Requires="p14">
      <p:transition p14:dur="10" advClick="0" advTm="33000"/>
    </mc:Choice>
    <mc:Fallback xmlns="">
      <p:transition advClick="0" advTm="33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7ED7642-093E-4B1E-A9DD-6E0F6A9CDCE9}"/>
              </a:ext>
            </a:extLst>
          </p:cNvPr>
          <p:cNvSpPr txBox="1">
            <a:spLocks noGrp="1"/>
          </p:cNvSpPr>
          <p:nvPr>
            <p:ph type="title" idx="4294967295"/>
          </p:nvPr>
        </p:nvSpPr>
        <p:spPr>
          <a:xfrm>
            <a:off x="817582" y="601117"/>
            <a:ext cx="10585524" cy="81889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400" b="1" i="0" kern="1200">
                <a:solidFill>
                  <a:srgbClr val="013591"/>
                </a:solidFill>
                <a:latin typeface="Source Sans Pro" panose="020B0503030403020204" pitchFamily="34"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13591"/>
                </a:solidFill>
                <a:effectLst/>
                <a:uLnTx/>
                <a:uFillTx/>
                <a:latin typeface="Source Sans Pro" panose="020B0503030403020204" pitchFamily="34" charset="77"/>
                <a:ea typeface="+mj-ea"/>
                <a:cs typeface="+mj-cs"/>
              </a:rPr>
              <a:t>Vocational Rehabilitation (VR)</a:t>
            </a:r>
          </a:p>
        </p:txBody>
      </p:sp>
      <p:graphicFrame>
        <p:nvGraphicFramePr>
          <p:cNvPr id="3" name="Table 2">
            <a:extLst>
              <a:ext uri="{FF2B5EF4-FFF2-40B4-BE49-F238E27FC236}">
                <a16:creationId xmlns:a16="http://schemas.microsoft.com/office/drawing/2014/main" id="{9A919A20-461B-4484-9896-51A304BD5DF8}"/>
              </a:ext>
            </a:extLst>
          </p:cNvPr>
          <p:cNvGraphicFramePr>
            <a:graphicFrameLocks noGrp="1"/>
          </p:cNvGraphicFramePr>
          <p:nvPr>
            <p:extLst>
              <p:ext uri="{D42A27DB-BD31-4B8C-83A1-F6EECF244321}">
                <p14:modId xmlns:p14="http://schemas.microsoft.com/office/powerpoint/2010/main" val="3127038228"/>
              </p:ext>
            </p:extLst>
          </p:nvPr>
        </p:nvGraphicFramePr>
        <p:xfrm>
          <a:off x="817582" y="1644824"/>
          <a:ext cx="10079916" cy="4145280"/>
        </p:xfrm>
        <a:graphic>
          <a:graphicData uri="http://schemas.openxmlformats.org/drawingml/2006/table">
            <a:tbl>
              <a:tblPr firstRow="1" bandRow="1">
                <a:tableStyleId>{5C22544A-7EE6-4342-B048-85BDC9FD1C3A}</a:tableStyleId>
              </a:tblPr>
              <a:tblGrid>
                <a:gridCol w="2519979">
                  <a:extLst>
                    <a:ext uri="{9D8B030D-6E8A-4147-A177-3AD203B41FA5}">
                      <a16:colId xmlns:a16="http://schemas.microsoft.com/office/drawing/2014/main" val="298479848"/>
                    </a:ext>
                  </a:extLst>
                </a:gridCol>
                <a:gridCol w="2519979">
                  <a:extLst>
                    <a:ext uri="{9D8B030D-6E8A-4147-A177-3AD203B41FA5}">
                      <a16:colId xmlns:a16="http://schemas.microsoft.com/office/drawing/2014/main" val="2636911944"/>
                    </a:ext>
                  </a:extLst>
                </a:gridCol>
                <a:gridCol w="2519979">
                  <a:extLst>
                    <a:ext uri="{9D8B030D-6E8A-4147-A177-3AD203B41FA5}">
                      <a16:colId xmlns:a16="http://schemas.microsoft.com/office/drawing/2014/main" val="67187682"/>
                    </a:ext>
                  </a:extLst>
                </a:gridCol>
                <a:gridCol w="2519979">
                  <a:extLst>
                    <a:ext uri="{9D8B030D-6E8A-4147-A177-3AD203B41FA5}">
                      <a16:colId xmlns:a16="http://schemas.microsoft.com/office/drawing/2014/main" val="3819973416"/>
                    </a:ext>
                  </a:extLst>
                </a:gridCol>
              </a:tblGrid>
              <a:tr h="751655">
                <a:tc>
                  <a:txBody>
                    <a:bodyPr/>
                    <a:lstStyle/>
                    <a:p>
                      <a:r>
                        <a:rPr lang="en-US" sz="2200" dirty="0"/>
                        <a:t>What?</a:t>
                      </a:r>
                    </a:p>
                  </a:txBody>
                  <a:tcPr/>
                </a:tc>
                <a:tc>
                  <a:txBody>
                    <a:bodyPr/>
                    <a:lstStyle/>
                    <a:p>
                      <a:r>
                        <a:rPr lang="en-US" sz="2200" dirty="0"/>
                        <a:t>Who?</a:t>
                      </a:r>
                    </a:p>
                  </a:txBody>
                  <a:tcPr/>
                </a:tc>
                <a:tc>
                  <a:txBody>
                    <a:bodyPr/>
                    <a:lstStyle/>
                    <a:p>
                      <a:r>
                        <a:rPr lang="en-US" sz="2200" dirty="0"/>
                        <a:t>Website</a:t>
                      </a:r>
                    </a:p>
                  </a:txBody>
                  <a:tcPr/>
                </a:tc>
                <a:tc>
                  <a:txBody>
                    <a:bodyPr/>
                    <a:lstStyle/>
                    <a:p>
                      <a:r>
                        <a:rPr lang="en-US" sz="2200" dirty="0"/>
                        <a:t>Data points available</a:t>
                      </a:r>
                    </a:p>
                  </a:txBody>
                  <a:tcPr/>
                </a:tc>
                <a:extLst>
                  <a:ext uri="{0D108BD9-81ED-4DB2-BD59-A6C34878D82A}">
                    <a16:rowId xmlns:a16="http://schemas.microsoft.com/office/drawing/2014/main" val="3566518529"/>
                  </a:ext>
                </a:extLst>
              </a:tr>
              <a:tr h="3337347">
                <a:tc>
                  <a:txBody>
                    <a:bodyPr/>
                    <a:lstStyle/>
                    <a:p>
                      <a:pPr marL="285750" indent="-285750">
                        <a:buFont typeface="Arial" panose="020B0604020202020204" pitchFamily="34" charset="0"/>
                        <a:buChar char="•"/>
                      </a:pPr>
                      <a:r>
                        <a:rPr lang="en-US" dirty="0"/>
                        <a:t>Administered by the Rehabilitation Services Administration (RSA)</a:t>
                      </a:r>
                    </a:p>
                    <a:p>
                      <a:pPr marL="285750" indent="-285750">
                        <a:buFont typeface="Arial" panose="020B0604020202020204" pitchFamily="34" charset="0"/>
                        <a:buChar char="•"/>
                      </a:pPr>
                      <a:r>
                        <a:rPr lang="en-US" dirty="0"/>
                        <a:t>Offer employment services to people with mental and physical disabilities</a:t>
                      </a:r>
                    </a:p>
                    <a:p>
                      <a:pPr marL="285750" indent="-285750">
                        <a:buFont typeface="Arial" panose="020B0604020202020204" pitchFamily="34" charset="0"/>
                        <a:buChar char="•"/>
                      </a:pPr>
                      <a:r>
                        <a:rPr lang="en-US" dirty="0"/>
                        <a:t>Services designed to train individuals to attain and retain employment</a:t>
                      </a:r>
                    </a:p>
                  </a:txBody>
                  <a:tcPr/>
                </a:tc>
                <a:tc>
                  <a:txBody>
                    <a:bodyPr/>
                    <a:lstStyle/>
                    <a:p>
                      <a:pPr marL="285750" indent="-285750">
                        <a:buFont typeface="Arial" panose="020B0604020202020204" pitchFamily="34" charset="0"/>
                        <a:buChar char="•"/>
                      </a:pPr>
                      <a:r>
                        <a:rPr lang="en-US" dirty="0"/>
                        <a:t>People with mental, emotional, learning or physical disabilities that is a real barrier to them getting a job </a:t>
                      </a:r>
                    </a:p>
                  </a:txBody>
                  <a:tcPr/>
                </a:tc>
                <a:tc>
                  <a:txBody>
                    <a:bodyPr/>
                    <a:lstStyle/>
                    <a:p>
                      <a:pPr marL="285750" indent="-285750">
                        <a:buFont typeface="Arial" panose="020B0604020202020204" pitchFamily="34" charset="0"/>
                        <a:buChar char="•"/>
                      </a:pPr>
                      <a:r>
                        <a:rPr lang="en-US" dirty="0"/>
                        <a:t>Main website – </a:t>
                      </a:r>
                    </a:p>
                    <a:p>
                      <a:pPr marL="0" indent="0">
                        <a:buFont typeface="Arial" panose="020B0604020202020204" pitchFamily="34" charset="0"/>
                        <a:buNone/>
                      </a:pPr>
                      <a:r>
                        <a:rPr lang="en-US" dirty="0">
                          <a:hlinkClick r:id="rId3"/>
                        </a:rPr>
                        <a:t>https://rsa.ed.gov/</a:t>
                      </a:r>
                      <a:endParaRPr lang="en-US" dirty="0"/>
                    </a:p>
                    <a:p>
                      <a:pPr marL="0" indent="0">
                        <a:buFont typeface="Arial" panose="020B0604020202020204" pitchFamily="34" charset="0"/>
                        <a:buNone/>
                      </a:pPr>
                      <a:endParaRPr lang="en-US" dirty="0"/>
                    </a:p>
                    <a:p>
                      <a:pPr marL="285750" indent="-285750">
                        <a:buFont typeface="Arial" panose="020B0604020202020204" pitchFamily="34" charset="0"/>
                        <a:buChar char="•"/>
                      </a:pPr>
                      <a:r>
                        <a:rPr lang="en-US" dirty="0"/>
                        <a:t>Compendium – </a:t>
                      </a:r>
                    </a:p>
                    <a:p>
                      <a:pPr marL="0" indent="0">
                        <a:buFont typeface="Arial" panose="020B0604020202020204" pitchFamily="34" charset="0"/>
                        <a:buNone/>
                      </a:pPr>
                      <a:r>
                        <a:rPr lang="en-US" dirty="0">
                          <a:hlinkClick r:id="rId4"/>
                        </a:rPr>
                        <a:t>https://disabilitycompendium.org/</a:t>
                      </a:r>
                      <a:endParaRPr lang="en-US" dirty="0"/>
                    </a:p>
                    <a:p>
                      <a:pPr marL="0" indent="0">
                        <a:buFont typeface="Arial" panose="020B0604020202020204" pitchFamily="34" charset="0"/>
                        <a:buNone/>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txBody>
                  <a:tcPr/>
                </a:tc>
                <a:tc>
                  <a:txBody>
                    <a:bodyPr/>
                    <a:lstStyle/>
                    <a:p>
                      <a:pPr marL="285750" indent="-285750">
                        <a:buFont typeface="Arial" panose="020B0604020202020204" pitchFamily="34" charset="0"/>
                        <a:buChar char="•"/>
                      </a:pPr>
                      <a:r>
                        <a:rPr lang="en-US" dirty="0"/>
                        <a:t>Number/Percent of participants</a:t>
                      </a:r>
                    </a:p>
                    <a:p>
                      <a:pPr marL="285750" indent="-285750">
                        <a:buFont typeface="Arial" panose="020B0604020202020204" pitchFamily="34" charset="0"/>
                        <a:buChar char="•"/>
                      </a:pPr>
                      <a:r>
                        <a:rPr lang="en-US" dirty="0"/>
                        <a:t>Number/Percent of cases closed with/without employment</a:t>
                      </a:r>
                    </a:p>
                    <a:p>
                      <a:pPr marL="285750" indent="-285750">
                        <a:buFont typeface="Arial" panose="020B0604020202020204" pitchFamily="34" charset="0"/>
                        <a:buChar char="•"/>
                      </a:pPr>
                      <a:r>
                        <a:rPr lang="en-US" dirty="0"/>
                        <a:t>Number/Percent participants whose primary support is own income</a:t>
                      </a:r>
                    </a:p>
                    <a:p>
                      <a:pPr marL="285750" indent="-285750">
                        <a:buFont typeface="Arial" panose="020B0604020202020204" pitchFamily="34" charset="0"/>
                        <a:buChar char="•"/>
                      </a:pPr>
                      <a:r>
                        <a:rPr lang="en-US" dirty="0"/>
                        <a:t>Average hourly wage</a:t>
                      </a:r>
                    </a:p>
                    <a:p>
                      <a:pPr marL="285750" indent="-285750">
                        <a:buFont typeface="Arial" panose="020B0604020202020204" pitchFamily="34" charset="0"/>
                        <a:buChar char="•"/>
                      </a:pPr>
                      <a:endParaRPr lang="en-US" dirty="0"/>
                    </a:p>
                  </a:txBody>
                  <a:tcPr/>
                </a:tc>
                <a:extLst>
                  <a:ext uri="{0D108BD9-81ED-4DB2-BD59-A6C34878D82A}">
                    <a16:rowId xmlns:a16="http://schemas.microsoft.com/office/drawing/2014/main" val="1654992423"/>
                  </a:ext>
                </a:extLst>
              </a:tr>
            </a:tbl>
          </a:graphicData>
        </a:graphic>
      </p:graphicFrame>
    </p:spTree>
    <p:extLst>
      <p:ext uri="{BB962C8B-B14F-4D97-AF65-F5344CB8AC3E}">
        <p14:creationId xmlns:p14="http://schemas.microsoft.com/office/powerpoint/2010/main" val="805407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C743F21-D8A9-4E20-AE2A-819817C6B132}"/>
              </a:ext>
              <a:ext uri="{C183D7F6-B498-43B3-948B-1728B52AA6E4}">
                <adec:decorative xmlns:adec="http://schemas.microsoft.com/office/drawing/2017/decorative" val="1"/>
              </a:ext>
            </a:extLst>
          </p:cNvPr>
          <p:cNvSpPr>
            <a:spLocks noGrp="1"/>
          </p:cNvSpPr>
          <p:nvPr>
            <p:ph type="sldNum" sz="quarter" idx="10"/>
          </p:nvPr>
        </p:nvSpPr>
        <p:spPr>
          <a:xfrm>
            <a:off x="157685" y="6417612"/>
            <a:ext cx="865895" cy="365125"/>
          </a:xfrm>
        </p:spPr>
        <p:txBody>
          <a:bodyPr vert="horz" lIns="91440" tIns="45720" rIns="91440" bIns="45720" rtlCol="0" anchor="ctr">
            <a:normAutofit/>
          </a:bodyPr>
          <a:lstStyle/>
          <a:p>
            <a:pPr algn="r">
              <a:spcAft>
                <a:spcPts val="600"/>
              </a:spcAft>
              <a:defRPr/>
            </a:pPr>
            <a:fld id="{843CCB1A-5FAC-44C2-A958-39EC00897567}" type="slidenum">
              <a:rPr lang="en-US" smtClean="0"/>
              <a:pPr algn="r">
                <a:spcAft>
                  <a:spcPts val="600"/>
                </a:spcAft>
                <a:defRPr/>
              </a:pPr>
              <a:t>12</a:t>
            </a:fld>
            <a:endParaRPr lang="en-US" dirty="0"/>
          </a:p>
        </p:txBody>
      </p:sp>
      <p:pic>
        <p:nvPicPr>
          <p:cNvPr id="5" name="Picture 4">
            <a:extLst>
              <a:ext uri="{FF2B5EF4-FFF2-40B4-BE49-F238E27FC236}">
                <a16:creationId xmlns:a16="http://schemas.microsoft.com/office/drawing/2014/main" id="{820890B6-0004-40C3-AD05-A68A1895CB5C}"/>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0" y="5943600"/>
            <a:ext cx="604314" cy="73342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EBD232FE-5964-B852-D1ED-7BE51EB93BA0}"/>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sz="1600" dirty="0">
                <a:solidFill>
                  <a:schemeClr val="bg2"/>
                </a:solidFill>
              </a:rPr>
              <a:t>Vocational rehabilitation</a:t>
            </a:r>
          </a:p>
        </p:txBody>
      </p:sp>
      <p:graphicFrame>
        <p:nvGraphicFramePr>
          <p:cNvPr id="6" name="Chart 5" descr="Pie chart showing number of cases closed with and without employment in the US in 2016 by vocational rehabilitation. A majority of the cases were closed with employment as compared to without employment. ">
            <a:extLst>
              <a:ext uri="{FF2B5EF4-FFF2-40B4-BE49-F238E27FC236}">
                <a16:creationId xmlns:a16="http://schemas.microsoft.com/office/drawing/2014/main" id="{6A9B04FA-822B-42BD-B7FD-4591097B6F9D}"/>
              </a:ext>
            </a:extLst>
          </p:cNvPr>
          <p:cNvGraphicFramePr>
            <a:graphicFrameLocks/>
          </p:cNvGraphicFramePr>
          <p:nvPr>
            <p:extLst>
              <p:ext uri="{D42A27DB-BD31-4B8C-83A1-F6EECF244321}">
                <p14:modId xmlns:p14="http://schemas.microsoft.com/office/powerpoint/2010/main" val="2574230066"/>
              </p:ext>
            </p:extLst>
          </p:nvPr>
        </p:nvGraphicFramePr>
        <p:xfrm>
          <a:off x="468086" y="257825"/>
          <a:ext cx="5627914" cy="527633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descr="Bar chart showing the number of participants whose primary support is own income in the United States in 2016 at the application and at closure of a vocational rehabilitation program. A majority workers' primary support was own income at the closure of the vocational rehabilitation program. ">
            <a:extLst>
              <a:ext uri="{FF2B5EF4-FFF2-40B4-BE49-F238E27FC236}">
                <a16:creationId xmlns:a16="http://schemas.microsoft.com/office/drawing/2014/main" id="{87F0C620-0034-4C75-BC6C-BD523303FCB5}"/>
              </a:ext>
            </a:extLst>
          </p:cNvPr>
          <p:cNvGraphicFramePr>
            <a:graphicFrameLocks/>
          </p:cNvGraphicFramePr>
          <p:nvPr>
            <p:extLst>
              <p:ext uri="{D42A27DB-BD31-4B8C-83A1-F6EECF244321}">
                <p14:modId xmlns:p14="http://schemas.microsoft.com/office/powerpoint/2010/main" val="33798627"/>
              </p:ext>
            </p:extLst>
          </p:nvPr>
        </p:nvGraphicFramePr>
        <p:xfrm>
          <a:off x="6096000" y="257825"/>
          <a:ext cx="5780315" cy="5276335"/>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Box 1">
            <a:extLst>
              <a:ext uri="{FF2B5EF4-FFF2-40B4-BE49-F238E27FC236}">
                <a16:creationId xmlns:a16="http://schemas.microsoft.com/office/drawing/2014/main" id="{4DC4B723-077B-473D-8811-711F5D4EA54E}"/>
              </a:ext>
            </a:extLst>
          </p:cNvPr>
          <p:cNvSpPr txBox="1"/>
          <p:nvPr/>
        </p:nvSpPr>
        <p:spPr>
          <a:xfrm>
            <a:off x="1023581" y="5711584"/>
            <a:ext cx="10003809"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Paul, S., Rafal, M., &amp; Houtenville, A. (2020). Annual Disability Statistics Compendium: 2020 (Tables 14.1 &amp; ). Durham, NH: University of New Hampshire, Institute on Disability. Note: Sourced from U.S. Department of Education, Rehabilitation Services Administration, (2016), Management Information System, Ad Hoc Query of the RSA-911 Cumulative Caseload Report. Data for this table can be found at https://rsa.ed.gov.</a:t>
            </a:r>
          </a:p>
        </p:txBody>
      </p:sp>
    </p:spTree>
    <p:extLst>
      <p:ext uri="{BB962C8B-B14F-4D97-AF65-F5344CB8AC3E}">
        <p14:creationId xmlns:p14="http://schemas.microsoft.com/office/powerpoint/2010/main" val="215669831"/>
      </p:ext>
    </p:extLst>
  </p:cSld>
  <p:clrMapOvr>
    <a:masterClrMapping/>
  </p:clrMapOvr>
  <mc:AlternateContent xmlns:mc="http://schemas.openxmlformats.org/markup-compatibility/2006" xmlns:p14="http://schemas.microsoft.com/office/powerpoint/2010/main">
    <mc:Choice Requires="p14">
      <p:transition p14:dur="10" advClick="0" advTm="33000"/>
    </mc:Choice>
    <mc:Fallback xmlns="">
      <p:transition advClick="0" advTm="33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5D4D1B9-400B-4B92-93B8-DBA2DA5D8C1B}"/>
              </a:ext>
              <a:ext uri="{C183D7F6-B498-43B3-948B-1728B52AA6E4}">
                <adec:decorative xmlns:adec="http://schemas.microsoft.com/office/drawing/2017/decorative" val="1"/>
              </a:ext>
            </a:extLst>
          </p:cNvPr>
          <p:cNvSpPr>
            <a:spLocks noGrp="1"/>
          </p:cNvSpPr>
          <p:nvPr>
            <p:ph type="sldNum" sz="quarter" idx="10"/>
          </p:nvPr>
        </p:nvSpPr>
        <p:spPr/>
        <p:txBody>
          <a:bodyPr/>
          <a:lstStyle/>
          <a:p>
            <a:pPr>
              <a:defRPr/>
            </a:pPr>
            <a:fld id="{843CCB1A-5FAC-44C2-A958-39EC00897567}" type="slidenum">
              <a:rPr lang="en-US" smtClean="0"/>
              <a:pPr>
                <a:defRPr/>
              </a:pPr>
              <a:t>13</a:t>
            </a:fld>
            <a:endParaRPr lang="en-US"/>
          </a:p>
        </p:txBody>
      </p:sp>
      <p:pic>
        <p:nvPicPr>
          <p:cNvPr id="2" name="Picture 1">
            <a:extLst>
              <a:ext uri="{FF2B5EF4-FFF2-40B4-BE49-F238E27FC236}">
                <a16:creationId xmlns:a16="http://schemas.microsoft.com/office/drawing/2014/main" id="{A08A2B61-C7C4-4816-9A0B-75586C97CA2F}"/>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0" y="5943600"/>
            <a:ext cx="604314" cy="7334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359A2DFB-08AA-4584-862D-CC9F9293B7FA}"/>
              </a:ext>
            </a:extLst>
          </p:cNvPr>
          <p:cNvSpPr txBox="1">
            <a:spLocks noGrp="1"/>
          </p:cNvSpPr>
          <p:nvPr>
            <p:ph type="title" idx="4294967295"/>
          </p:nvPr>
        </p:nvSpPr>
        <p:spPr>
          <a:xfrm>
            <a:off x="1216152" y="0"/>
            <a:ext cx="9363456" cy="89166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400" b="1" i="0" kern="1200">
                <a:solidFill>
                  <a:srgbClr val="013591"/>
                </a:solidFill>
                <a:latin typeface="Source Sans Pro" panose="020B0503030403020204" pitchFamily="34"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sng" strike="noStrike" kern="1200" cap="none" spc="0" normalizeH="0" baseline="0" noProof="0" dirty="0">
                <a:ln>
                  <a:noFill/>
                </a:ln>
                <a:solidFill>
                  <a:srgbClr val="013591"/>
                </a:solidFill>
                <a:effectLst/>
                <a:uLnTx/>
                <a:uFillTx/>
                <a:latin typeface="Source Sans Pro" panose="020B0503030403020204" pitchFamily="34" charset="77"/>
                <a:ea typeface="+mj-ea"/>
                <a:cs typeface="+mj-cs"/>
              </a:rPr>
              <a:t>Think out loud</a:t>
            </a:r>
          </a:p>
        </p:txBody>
      </p:sp>
      <p:sp>
        <p:nvSpPr>
          <p:cNvPr id="13" name="TextBox 12">
            <a:extLst>
              <a:ext uri="{FF2B5EF4-FFF2-40B4-BE49-F238E27FC236}">
                <a16:creationId xmlns:a16="http://schemas.microsoft.com/office/drawing/2014/main" id="{D29F75A0-F946-4CF8-A419-B132FF0834F6}"/>
              </a:ext>
            </a:extLst>
          </p:cNvPr>
          <p:cNvSpPr txBox="1"/>
          <p:nvPr/>
        </p:nvSpPr>
        <p:spPr>
          <a:xfrm>
            <a:off x="757381" y="706992"/>
            <a:ext cx="8570649" cy="5768823"/>
          </a:xfrm>
          <a:prstGeom prst="rect">
            <a:avLst/>
          </a:prstGeom>
          <a:noFill/>
        </p:spPr>
        <p:txBody>
          <a:bodyPr wrap="square" rtlCol="0">
            <a:spAutoFit/>
          </a:bodyPr>
          <a:lstStyle/>
          <a:p>
            <a:pPr>
              <a:lnSpc>
                <a:spcPct val="150000"/>
              </a:lnSpc>
            </a:pPr>
            <a:r>
              <a:rPr lang="en-US" sz="2800" dirty="0">
                <a:solidFill>
                  <a:srgbClr val="323130"/>
                </a:solidFill>
                <a:latin typeface="Arial" panose="020B0604020202020204" pitchFamily="34" charset="0"/>
                <a:cs typeface="Arial" panose="020B0604020202020204" pitchFamily="34" charset="0"/>
              </a:rPr>
              <a:t>There are different eligibility guidelines for each of these programs. Ask yourself what programs the following individuals might be eligible for? What considerations must be made to determine eligibility?</a:t>
            </a:r>
          </a:p>
          <a:p>
            <a:pPr marL="514350" indent="-514350">
              <a:lnSpc>
                <a:spcPct val="150000"/>
              </a:lnSpc>
              <a:buFont typeface="+mj-lt"/>
              <a:buAutoNum type="arabicPeriod"/>
            </a:pPr>
            <a:r>
              <a:rPr lang="en-US" sz="2800" dirty="0">
                <a:solidFill>
                  <a:srgbClr val="323130"/>
                </a:solidFill>
                <a:latin typeface="Arial" panose="020B0604020202020204" pitchFamily="34" charset="0"/>
                <a:cs typeface="Arial" panose="020B0604020202020204" pitchFamily="34" charset="0"/>
              </a:rPr>
              <a:t>A 5-year-old child with autism who needs special education because of their disability</a:t>
            </a:r>
          </a:p>
          <a:p>
            <a:pPr marL="514350" indent="-514350">
              <a:lnSpc>
                <a:spcPct val="150000"/>
              </a:lnSpc>
              <a:buFont typeface="+mj-lt"/>
              <a:buAutoNum type="arabicPeriod"/>
            </a:pPr>
            <a:r>
              <a:rPr lang="en-US" sz="2800" dirty="0">
                <a:solidFill>
                  <a:srgbClr val="323130"/>
                </a:solidFill>
                <a:latin typeface="Arial" panose="020B0604020202020204" pitchFamily="34" charset="0"/>
                <a:cs typeface="Arial" panose="020B0604020202020204" pitchFamily="34" charset="0"/>
              </a:rPr>
              <a:t>Someone who ages out of IDEA eligibility and wants to get employed</a:t>
            </a:r>
          </a:p>
          <a:p>
            <a:pPr marL="342900" indent="-342900">
              <a:lnSpc>
                <a:spcPct val="150000"/>
              </a:lnSpc>
              <a:buFont typeface="Arial" panose="020B0604020202020204" pitchFamily="34" charset="0"/>
              <a:buChar char="•"/>
            </a:pPr>
            <a:endParaRPr lang="en-US" sz="2500" dirty="0">
              <a:latin typeface="Arial" panose="020B0604020202020204" pitchFamily="34" charset="0"/>
              <a:cs typeface="Arial" panose="020B0604020202020204" pitchFamily="34" charset="0"/>
            </a:endParaRPr>
          </a:p>
        </p:txBody>
      </p:sp>
      <p:pic>
        <p:nvPicPr>
          <p:cNvPr id="9" name="Graphic 8" descr="Badge Question Mark with solid fill">
            <a:extLst>
              <a:ext uri="{FF2B5EF4-FFF2-40B4-BE49-F238E27FC236}">
                <a16:creationId xmlns:a16="http://schemas.microsoft.com/office/drawing/2014/main" id="{67E8CD5D-C53D-4CEF-8658-54C0E566BEC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67005" y="2009147"/>
            <a:ext cx="2292658" cy="2292658"/>
          </a:xfrm>
          <a:prstGeom prst="rect">
            <a:avLst/>
          </a:prstGeom>
        </p:spPr>
      </p:pic>
    </p:spTree>
    <p:extLst>
      <p:ext uri="{BB962C8B-B14F-4D97-AF65-F5344CB8AC3E}">
        <p14:creationId xmlns:p14="http://schemas.microsoft.com/office/powerpoint/2010/main" val="3304923351"/>
      </p:ext>
    </p:extLst>
  </p:cSld>
  <p:clrMapOvr>
    <a:masterClrMapping/>
  </p:clrMapOvr>
  <mc:AlternateContent xmlns:mc="http://schemas.openxmlformats.org/markup-compatibility/2006" xmlns:p14="http://schemas.microsoft.com/office/powerpoint/2010/main">
    <mc:Choice Requires="p14">
      <p:transition p14:dur="10" advClick="0" advTm="33000"/>
    </mc:Choice>
    <mc:Fallback xmlns="">
      <p:transition advClick="0" advTm="33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7ED7642-093E-4B1E-A9DD-6E0F6A9CDCE9}"/>
              </a:ext>
            </a:extLst>
          </p:cNvPr>
          <p:cNvSpPr txBox="1">
            <a:spLocks noGrp="1"/>
          </p:cNvSpPr>
          <p:nvPr>
            <p:ph type="title" idx="4294967295"/>
          </p:nvPr>
        </p:nvSpPr>
        <p:spPr>
          <a:xfrm>
            <a:off x="817582" y="601117"/>
            <a:ext cx="10585524" cy="81889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400" b="1" i="0" kern="1200">
                <a:solidFill>
                  <a:srgbClr val="013591"/>
                </a:solidFill>
                <a:latin typeface="Source Sans Pro" panose="020B0503030403020204" pitchFamily="34"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13591"/>
                </a:solidFill>
                <a:effectLst/>
                <a:uLnTx/>
                <a:uFillTx/>
                <a:latin typeface="Source Sans Pro" panose="020B0503030403020204" pitchFamily="34" charset="77"/>
                <a:ea typeface="+mj-ea"/>
                <a:cs typeface="+mj-cs"/>
              </a:rPr>
              <a:t>Public Health Insurance Programs</a:t>
            </a:r>
          </a:p>
        </p:txBody>
      </p:sp>
      <p:graphicFrame>
        <p:nvGraphicFramePr>
          <p:cNvPr id="3" name="Table 2">
            <a:extLst>
              <a:ext uri="{FF2B5EF4-FFF2-40B4-BE49-F238E27FC236}">
                <a16:creationId xmlns:a16="http://schemas.microsoft.com/office/drawing/2014/main" id="{5DDF7FB3-1EEA-4D4B-83B9-6F21AC063D72}"/>
              </a:ext>
            </a:extLst>
          </p:cNvPr>
          <p:cNvGraphicFramePr>
            <a:graphicFrameLocks noGrp="1"/>
          </p:cNvGraphicFramePr>
          <p:nvPr>
            <p:extLst>
              <p:ext uri="{D42A27DB-BD31-4B8C-83A1-F6EECF244321}">
                <p14:modId xmlns:p14="http://schemas.microsoft.com/office/powerpoint/2010/main" val="3165282273"/>
              </p:ext>
            </p:extLst>
          </p:nvPr>
        </p:nvGraphicFramePr>
        <p:xfrm>
          <a:off x="817582" y="1644824"/>
          <a:ext cx="10079916" cy="4099347"/>
        </p:xfrm>
        <a:graphic>
          <a:graphicData uri="http://schemas.openxmlformats.org/drawingml/2006/table">
            <a:tbl>
              <a:tblPr firstRow="1" bandRow="1">
                <a:tableStyleId>{5C22544A-7EE6-4342-B048-85BDC9FD1C3A}</a:tableStyleId>
              </a:tblPr>
              <a:tblGrid>
                <a:gridCol w="2519979">
                  <a:extLst>
                    <a:ext uri="{9D8B030D-6E8A-4147-A177-3AD203B41FA5}">
                      <a16:colId xmlns:a16="http://schemas.microsoft.com/office/drawing/2014/main" val="298479848"/>
                    </a:ext>
                  </a:extLst>
                </a:gridCol>
                <a:gridCol w="2519979">
                  <a:extLst>
                    <a:ext uri="{9D8B030D-6E8A-4147-A177-3AD203B41FA5}">
                      <a16:colId xmlns:a16="http://schemas.microsoft.com/office/drawing/2014/main" val="2636911944"/>
                    </a:ext>
                  </a:extLst>
                </a:gridCol>
                <a:gridCol w="2519979">
                  <a:extLst>
                    <a:ext uri="{9D8B030D-6E8A-4147-A177-3AD203B41FA5}">
                      <a16:colId xmlns:a16="http://schemas.microsoft.com/office/drawing/2014/main" val="67187682"/>
                    </a:ext>
                  </a:extLst>
                </a:gridCol>
                <a:gridCol w="2519979">
                  <a:extLst>
                    <a:ext uri="{9D8B030D-6E8A-4147-A177-3AD203B41FA5}">
                      <a16:colId xmlns:a16="http://schemas.microsoft.com/office/drawing/2014/main" val="3819973416"/>
                    </a:ext>
                  </a:extLst>
                </a:gridCol>
              </a:tblGrid>
              <a:tr h="751655">
                <a:tc>
                  <a:txBody>
                    <a:bodyPr/>
                    <a:lstStyle/>
                    <a:p>
                      <a:r>
                        <a:rPr lang="en-US" sz="2200" dirty="0"/>
                        <a:t>What?</a:t>
                      </a:r>
                    </a:p>
                  </a:txBody>
                  <a:tcPr/>
                </a:tc>
                <a:tc>
                  <a:txBody>
                    <a:bodyPr/>
                    <a:lstStyle/>
                    <a:p>
                      <a:r>
                        <a:rPr lang="en-US" sz="2200" dirty="0"/>
                        <a:t>Who?</a:t>
                      </a:r>
                    </a:p>
                  </a:txBody>
                  <a:tcPr/>
                </a:tc>
                <a:tc>
                  <a:txBody>
                    <a:bodyPr/>
                    <a:lstStyle/>
                    <a:p>
                      <a:r>
                        <a:rPr lang="en-US" sz="2200" dirty="0"/>
                        <a:t>Website</a:t>
                      </a:r>
                    </a:p>
                  </a:txBody>
                  <a:tcPr/>
                </a:tc>
                <a:tc>
                  <a:txBody>
                    <a:bodyPr/>
                    <a:lstStyle/>
                    <a:p>
                      <a:r>
                        <a:rPr lang="en-US" sz="2200" dirty="0"/>
                        <a:t>Data points available</a:t>
                      </a:r>
                    </a:p>
                  </a:txBody>
                  <a:tcPr/>
                </a:tc>
                <a:extLst>
                  <a:ext uri="{0D108BD9-81ED-4DB2-BD59-A6C34878D82A}">
                    <a16:rowId xmlns:a16="http://schemas.microsoft.com/office/drawing/2014/main" val="3566518529"/>
                  </a:ext>
                </a:extLst>
              </a:tr>
              <a:tr h="3337347">
                <a:tc>
                  <a:txBody>
                    <a:bodyPr/>
                    <a:lstStyle/>
                    <a:p>
                      <a:pPr marL="285750" indent="-285750">
                        <a:buFont typeface="Arial" panose="020B0604020202020204" pitchFamily="34" charset="0"/>
                        <a:buChar char="•"/>
                      </a:pPr>
                      <a:r>
                        <a:rPr lang="en-US" dirty="0"/>
                        <a:t>Medicaid and Medicare are national health insurance programs </a:t>
                      </a:r>
                    </a:p>
                    <a:p>
                      <a:pPr marL="285750" indent="-285750">
                        <a:buFont typeface="Arial" panose="020B0604020202020204" pitchFamily="34" charset="0"/>
                        <a:buChar char="•"/>
                      </a:pPr>
                      <a:r>
                        <a:rPr lang="en-US" dirty="0"/>
                        <a:t>Administered by Centers for Medicare &amp; Medicaid Services (CMS) or jointly by the CMS and states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txBody>
                  <a:tcPr/>
                </a:tc>
                <a:tc>
                  <a:txBody>
                    <a:bodyPr/>
                    <a:lstStyle/>
                    <a:p>
                      <a:pPr marL="285750" indent="-285750">
                        <a:buFont typeface="Arial" panose="020B0604020202020204" pitchFamily="34" charset="0"/>
                        <a:buChar char="•"/>
                      </a:pPr>
                      <a:r>
                        <a:rPr lang="en-US" dirty="0"/>
                        <a:t>Medicare – people 65 years and over or younger people with disabilities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Medicaid  - low-income people, elderly adults and people with disabilities</a:t>
                      </a:r>
                    </a:p>
                    <a:p>
                      <a:pPr marL="0" indent="0">
                        <a:buFont typeface="Arial" panose="020B0604020202020204" pitchFamily="34" charset="0"/>
                        <a:buNone/>
                      </a:pPr>
                      <a:endParaRPr lang="en-US" dirty="0"/>
                    </a:p>
                  </a:txBody>
                  <a:tcPr/>
                </a:tc>
                <a:tc>
                  <a:txBody>
                    <a:bodyPr/>
                    <a:lstStyle/>
                    <a:p>
                      <a:pPr marL="285750" indent="-285750">
                        <a:buFont typeface="Arial" panose="020B0604020202020204" pitchFamily="34" charset="0"/>
                        <a:buChar char="•"/>
                      </a:pPr>
                      <a:r>
                        <a:rPr lang="en-US" dirty="0"/>
                        <a:t>Main website – </a:t>
                      </a:r>
                    </a:p>
                    <a:p>
                      <a:pPr marL="0" indent="0">
                        <a:buFont typeface="Arial" panose="020B0604020202020204" pitchFamily="34" charset="0"/>
                        <a:buNone/>
                      </a:pPr>
                      <a:r>
                        <a:rPr lang="en-US" dirty="0">
                          <a:hlinkClick r:id="rId3"/>
                        </a:rPr>
                        <a:t>https://www.cms.gov/</a:t>
                      </a:r>
                      <a:endParaRPr lang="en-US" dirty="0"/>
                    </a:p>
                    <a:p>
                      <a:pPr marL="0" indent="0">
                        <a:buFont typeface="Arial" panose="020B0604020202020204" pitchFamily="34" charset="0"/>
                        <a:buNone/>
                      </a:pPr>
                      <a:endParaRPr lang="en-US" dirty="0"/>
                    </a:p>
                    <a:p>
                      <a:pPr marL="285750" indent="-285750">
                        <a:buFont typeface="Arial" panose="020B0604020202020204" pitchFamily="34" charset="0"/>
                        <a:buChar char="•"/>
                      </a:pPr>
                      <a:r>
                        <a:rPr lang="en-US" dirty="0"/>
                        <a:t>Compendium – </a:t>
                      </a:r>
                    </a:p>
                    <a:p>
                      <a:pPr marL="0" indent="0">
                        <a:buFont typeface="Arial" panose="020B0604020202020204" pitchFamily="34" charset="0"/>
                        <a:buNone/>
                      </a:pPr>
                      <a:r>
                        <a:rPr lang="en-US" dirty="0">
                          <a:hlinkClick r:id="rId4"/>
                        </a:rPr>
                        <a:t>https://disabilitycompendium.org/</a:t>
                      </a:r>
                      <a:endParaRPr lang="en-US" dirty="0"/>
                    </a:p>
                    <a:p>
                      <a:pPr marL="0" indent="0">
                        <a:buFont typeface="Arial" panose="020B0604020202020204" pitchFamily="34" charset="0"/>
                        <a:buNone/>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txBody>
                  <a:tcPr/>
                </a:tc>
                <a:tc>
                  <a:txBody>
                    <a:bodyPr/>
                    <a:lstStyle/>
                    <a:p>
                      <a:pPr marL="285750" indent="-285750">
                        <a:buFont typeface="Arial" panose="020B0604020202020204" pitchFamily="34" charset="0"/>
                        <a:buChar char="•"/>
                      </a:pPr>
                      <a:r>
                        <a:rPr lang="en-US" dirty="0"/>
                        <a:t>Number/Percent of people covered by private/public health insurance</a:t>
                      </a:r>
                    </a:p>
                  </a:txBody>
                  <a:tcPr/>
                </a:tc>
                <a:extLst>
                  <a:ext uri="{0D108BD9-81ED-4DB2-BD59-A6C34878D82A}">
                    <a16:rowId xmlns:a16="http://schemas.microsoft.com/office/drawing/2014/main" val="1654992423"/>
                  </a:ext>
                </a:extLst>
              </a:tr>
            </a:tbl>
          </a:graphicData>
        </a:graphic>
      </p:graphicFrame>
    </p:spTree>
    <p:extLst>
      <p:ext uri="{BB962C8B-B14F-4D97-AF65-F5344CB8AC3E}">
        <p14:creationId xmlns:p14="http://schemas.microsoft.com/office/powerpoint/2010/main" val="4265063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EA1826C-8323-48A4-A46C-3B5DAC9C10B0}"/>
              </a:ext>
              <a:ext uri="{C183D7F6-B498-43B3-948B-1728B52AA6E4}">
                <adec:decorative xmlns:adec="http://schemas.microsoft.com/office/drawing/2017/decorative" val="1"/>
              </a:ext>
            </a:extLst>
          </p:cNvPr>
          <p:cNvSpPr>
            <a:spLocks noGrp="1"/>
          </p:cNvSpPr>
          <p:nvPr>
            <p:ph type="sldNum" sz="quarter" idx="10"/>
          </p:nvPr>
        </p:nvSpPr>
        <p:spPr>
          <a:xfrm>
            <a:off x="731520" y="6400800"/>
            <a:ext cx="685800" cy="476250"/>
          </a:xfrm>
        </p:spPr>
        <p:txBody>
          <a:bodyPr/>
          <a:lstStyle/>
          <a:p>
            <a:pPr>
              <a:defRPr/>
            </a:pPr>
            <a:fld id="{843CCB1A-5FAC-44C2-A958-39EC00897567}" type="slidenum">
              <a:rPr lang="en-US" smtClean="0"/>
              <a:pPr>
                <a:defRPr/>
              </a:pPr>
              <a:t>15</a:t>
            </a:fld>
            <a:endParaRPr lang="en-US" dirty="0"/>
          </a:p>
        </p:txBody>
      </p:sp>
      <p:pic>
        <p:nvPicPr>
          <p:cNvPr id="4" name="Picture 3">
            <a:extLst>
              <a:ext uri="{FF2B5EF4-FFF2-40B4-BE49-F238E27FC236}">
                <a16:creationId xmlns:a16="http://schemas.microsoft.com/office/drawing/2014/main" id="{B0B9BAF1-C91B-4DEA-823A-8DAB0512E67B}"/>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0" y="5943600"/>
            <a:ext cx="604314" cy="7334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F946E9E-4829-4A61-B08D-42DA520A0415}"/>
              </a:ext>
            </a:extLst>
          </p:cNvPr>
          <p:cNvSpPr txBox="1">
            <a:spLocks noGrp="1"/>
          </p:cNvSpPr>
          <p:nvPr>
            <p:ph type="title" idx="4294967295"/>
          </p:nvPr>
        </p:nvSpPr>
        <p:spPr>
          <a:xfrm>
            <a:off x="2524836" y="6137089"/>
            <a:ext cx="8057671"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Paul, S., Rafal, M., &amp; Houtenville, A. (2020). Annual Disability Statistics Compendium: 2020 (Tables 9.1 &amp; 9.2). Durham, NH: University of New Hampshire, Institute on Disability. Note: Authors’ calculations using the U.S. Census Bureau American Community Survey, Public Use Microdata Sample, 2019, which is subject to sampling variation.</a:t>
            </a:r>
          </a:p>
        </p:txBody>
      </p:sp>
      <p:graphicFrame>
        <p:nvGraphicFramePr>
          <p:cNvPr id="6" name="Chart 5" descr="Bar chart showing health insurance coverage for civilians with disabilities ages 18-64 years living in the community in the United States in 2019. Overall, around 90% of people with disabilities were covered by a health insurance, 55% by public insurance, 46% by private insurance and 10% had no coverage. ">
            <a:extLst>
              <a:ext uri="{FF2B5EF4-FFF2-40B4-BE49-F238E27FC236}">
                <a16:creationId xmlns:a16="http://schemas.microsoft.com/office/drawing/2014/main" id="{1B4829FC-1D6D-4427-944C-B3E89E34DFDA}"/>
              </a:ext>
            </a:extLst>
          </p:cNvPr>
          <p:cNvGraphicFramePr>
            <a:graphicFrameLocks/>
          </p:cNvGraphicFramePr>
          <p:nvPr>
            <p:extLst>
              <p:ext uri="{D42A27DB-BD31-4B8C-83A1-F6EECF244321}">
                <p14:modId xmlns:p14="http://schemas.microsoft.com/office/powerpoint/2010/main" val="1421370991"/>
              </p:ext>
            </p:extLst>
          </p:nvPr>
        </p:nvGraphicFramePr>
        <p:xfrm>
          <a:off x="1417320" y="250372"/>
          <a:ext cx="9675223" cy="6019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31615941"/>
      </p:ext>
    </p:extLst>
  </p:cSld>
  <p:clrMapOvr>
    <a:masterClrMapping/>
  </p:clrMapOvr>
  <mc:AlternateContent xmlns:mc="http://schemas.openxmlformats.org/markup-compatibility/2006" xmlns:p14="http://schemas.microsoft.com/office/powerpoint/2010/main">
    <mc:Choice Requires="p14">
      <p:transition p14:dur="10" advClick="0" advTm="38000"/>
    </mc:Choice>
    <mc:Fallback xmlns="">
      <p:transition advClick="0" advTm="38000"/>
    </mc:Fallback>
  </mc:AlternateContent>
  <p:extLst>
    <p:ext uri="{E180D4A7-C9FB-4DFB-919C-405C955672EB}">
      <p14:showEvtLst xmlns:p14="http://schemas.microsoft.com/office/powerpoint/2010/main">
        <p14:playEvt time="0" objId="2"/>
        <p14:stopEvt time="39077" objId="2"/>
      </p14:showEvtLst>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7ED7642-093E-4B1E-A9DD-6E0F6A9CDCE9}"/>
              </a:ext>
            </a:extLst>
          </p:cNvPr>
          <p:cNvSpPr txBox="1">
            <a:spLocks noGrp="1"/>
          </p:cNvSpPr>
          <p:nvPr>
            <p:ph type="title" idx="4294967295"/>
          </p:nvPr>
        </p:nvSpPr>
        <p:spPr>
          <a:xfrm>
            <a:off x="817582" y="148973"/>
            <a:ext cx="10585524" cy="124788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400" b="1" i="0" kern="1200">
                <a:solidFill>
                  <a:srgbClr val="013591"/>
                </a:solidFill>
                <a:latin typeface="Source Sans Pro" panose="020B0503030403020204" pitchFamily="34"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13591"/>
                </a:solidFill>
                <a:effectLst/>
                <a:uLnTx/>
                <a:uFillTx/>
                <a:latin typeface="Source Sans Pro" panose="020B0503030403020204" pitchFamily="34" charset="77"/>
                <a:ea typeface="+mj-ea"/>
                <a:cs typeface="+mj-cs"/>
              </a:rPr>
              <a:t>Veterans Administration (VA) Disability Compensation</a:t>
            </a:r>
          </a:p>
        </p:txBody>
      </p:sp>
      <p:graphicFrame>
        <p:nvGraphicFramePr>
          <p:cNvPr id="3" name="Table 2">
            <a:extLst>
              <a:ext uri="{FF2B5EF4-FFF2-40B4-BE49-F238E27FC236}">
                <a16:creationId xmlns:a16="http://schemas.microsoft.com/office/drawing/2014/main" id="{D0B2986E-7671-4EFB-8276-6A6A77120AC2}"/>
              </a:ext>
            </a:extLst>
          </p:cNvPr>
          <p:cNvGraphicFramePr>
            <a:graphicFrameLocks noGrp="1"/>
          </p:cNvGraphicFramePr>
          <p:nvPr>
            <p:extLst>
              <p:ext uri="{D42A27DB-BD31-4B8C-83A1-F6EECF244321}">
                <p14:modId xmlns:p14="http://schemas.microsoft.com/office/powerpoint/2010/main" val="3022638468"/>
              </p:ext>
            </p:extLst>
          </p:nvPr>
        </p:nvGraphicFramePr>
        <p:xfrm>
          <a:off x="817582" y="1644824"/>
          <a:ext cx="10079916" cy="4099347"/>
        </p:xfrm>
        <a:graphic>
          <a:graphicData uri="http://schemas.openxmlformats.org/drawingml/2006/table">
            <a:tbl>
              <a:tblPr firstRow="1" bandRow="1">
                <a:tableStyleId>{5C22544A-7EE6-4342-B048-85BDC9FD1C3A}</a:tableStyleId>
              </a:tblPr>
              <a:tblGrid>
                <a:gridCol w="2519979">
                  <a:extLst>
                    <a:ext uri="{9D8B030D-6E8A-4147-A177-3AD203B41FA5}">
                      <a16:colId xmlns:a16="http://schemas.microsoft.com/office/drawing/2014/main" val="298479848"/>
                    </a:ext>
                  </a:extLst>
                </a:gridCol>
                <a:gridCol w="2519979">
                  <a:extLst>
                    <a:ext uri="{9D8B030D-6E8A-4147-A177-3AD203B41FA5}">
                      <a16:colId xmlns:a16="http://schemas.microsoft.com/office/drawing/2014/main" val="2636911944"/>
                    </a:ext>
                  </a:extLst>
                </a:gridCol>
                <a:gridCol w="2519979">
                  <a:extLst>
                    <a:ext uri="{9D8B030D-6E8A-4147-A177-3AD203B41FA5}">
                      <a16:colId xmlns:a16="http://schemas.microsoft.com/office/drawing/2014/main" val="67187682"/>
                    </a:ext>
                  </a:extLst>
                </a:gridCol>
                <a:gridCol w="2519979">
                  <a:extLst>
                    <a:ext uri="{9D8B030D-6E8A-4147-A177-3AD203B41FA5}">
                      <a16:colId xmlns:a16="http://schemas.microsoft.com/office/drawing/2014/main" val="3819973416"/>
                    </a:ext>
                  </a:extLst>
                </a:gridCol>
              </a:tblGrid>
              <a:tr h="751655">
                <a:tc>
                  <a:txBody>
                    <a:bodyPr/>
                    <a:lstStyle/>
                    <a:p>
                      <a:r>
                        <a:rPr lang="en-US" sz="2200"/>
                        <a:t>What?</a:t>
                      </a:r>
                      <a:endParaRPr lang="en-US" sz="2200" dirty="0"/>
                    </a:p>
                  </a:txBody>
                  <a:tcPr/>
                </a:tc>
                <a:tc>
                  <a:txBody>
                    <a:bodyPr/>
                    <a:lstStyle/>
                    <a:p>
                      <a:r>
                        <a:rPr lang="en-US" sz="2200"/>
                        <a:t>Who?</a:t>
                      </a:r>
                      <a:endParaRPr lang="en-US" sz="2200" dirty="0"/>
                    </a:p>
                  </a:txBody>
                  <a:tcPr/>
                </a:tc>
                <a:tc>
                  <a:txBody>
                    <a:bodyPr/>
                    <a:lstStyle/>
                    <a:p>
                      <a:r>
                        <a:rPr lang="en-US" sz="2200"/>
                        <a:t>Website</a:t>
                      </a:r>
                      <a:endParaRPr lang="en-US" sz="2200" dirty="0"/>
                    </a:p>
                  </a:txBody>
                  <a:tcPr/>
                </a:tc>
                <a:tc>
                  <a:txBody>
                    <a:bodyPr/>
                    <a:lstStyle/>
                    <a:p>
                      <a:r>
                        <a:rPr lang="en-US" sz="2200"/>
                        <a:t>Data points available</a:t>
                      </a:r>
                      <a:endParaRPr lang="en-US" sz="2200" dirty="0"/>
                    </a:p>
                  </a:txBody>
                  <a:tcPr/>
                </a:tc>
                <a:extLst>
                  <a:ext uri="{0D108BD9-81ED-4DB2-BD59-A6C34878D82A}">
                    <a16:rowId xmlns:a16="http://schemas.microsoft.com/office/drawing/2014/main" val="3566518529"/>
                  </a:ext>
                </a:extLst>
              </a:tr>
              <a:tr h="3337347">
                <a:tc>
                  <a:txBody>
                    <a:bodyPr/>
                    <a:lstStyle/>
                    <a:p>
                      <a:pPr marL="285750" indent="-285750">
                        <a:buFont typeface="Arial" panose="020B0604020202020204" pitchFamily="34" charset="0"/>
                        <a:buChar char="•"/>
                      </a:pPr>
                      <a:r>
                        <a:rPr lang="en-US"/>
                        <a:t>A monthly tax-free payment to Veterans who got sick or injured while serving in the military. </a:t>
                      </a:r>
                    </a:p>
                    <a:p>
                      <a:pPr marL="285750" indent="-285750">
                        <a:buFont typeface="Arial" panose="020B0604020202020204" pitchFamily="34" charset="0"/>
                        <a:buChar char="•"/>
                      </a:pPr>
                      <a:r>
                        <a:rPr lang="en-US"/>
                        <a:t>Administered by the U.S. Department of Veterans Affairs.</a:t>
                      </a:r>
                      <a:endParaRPr lang="en-US" dirty="0"/>
                    </a:p>
                  </a:txBody>
                  <a:tcPr/>
                </a:tc>
                <a:tc>
                  <a:txBody>
                    <a:bodyPr/>
                    <a:lstStyle/>
                    <a:p>
                      <a:pPr marL="285750" indent="-285750">
                        <a:buFont typeface="Arial" panose="020B0604020202020204" pitchFamily="34" charset="0"/>
                        <a:buChar char="•"/>
                      </a:pPr>
                      <a:r>
                        <a:rPr lang="en-US"/>
                        <a:t>Veterans </a:t>
                      </a:r>
                    </a:p>
                    <a:p>
                      <a:pPr marL="285750" indent="-285750">
                        <a:buFont typeface="Arial" panose="020B0604020202020204" pitchFamily="34" charset="0"/>
                        <a:buChar char="•"/>
                      </a:pPr>
                      <a:r>
                        <a:rPr lang="en-US"/>
                        <a:t>Qualified dependents</a:t>
                      </a:r>
                      <a:endParaRPr lang="en-US" dirty="0"/>
                    </a:p>
                  </a:txBody>
                  <a:tcPr/>
                </a:tc>
                <a:tc>
                  <a:txBody>
                    <a:bodyPr/>
                    <a:lstStyle/>
                    <a:p>
                      <a:pPr marL="285750" indent="-285750">
                        <a:buFont typeface="Arial" panose="020B0604020202020204" pitchFamily="34" charset="0"/>
                        <a:buChar char="•"/>
                      </a:pPr>
                      <a:r>
                        <a:rPr lang="en-US" dirty="0"/>
                        <a:t>Main website – </a:t>
                      </a:r>
                    </a:p>
                    <a:p>
                      <a:pPr marL="0" indent="0">
                        <a:buFont typeface="Arial" panose="020B0604020202020204" pitchFamily="34" charset="0"/>
                        <a:buNone/>
                      </a:pPr>
                      <a:r>
                        <a:rPr lang="en-US" dirty="0">
                          <a:hlinkClick r:id="rId3"/>
                        </a:rPr>
                        <a:t>https://www.va.gov/disability/</a:t>
                      </a:r>
                      <a:endParaRPr lang="en-US" dirty="0"/>
                    </a:p>
                    <a:p>
                      <a:pPr marL="0" indent="0">
                        <a:buFont typeface="Arial" panose="020B0604020202020204" pitchFamily="34" charset="0"/>
                        <a:buNone/>
                      </a:pPr>
                      <a:endParaRPr lang="en-US" dirty="0"/>
                    </a:p>
                    <a:p>
                      <a:pPr marL="285750" indent="-285750">
                        <a:buFont typeface="Arial" panose="020B0604020202020204" pitchFamily="34" charset="0"/>
                        <a:buChar char="•"/>
                      </a:pPr>
                      <a:r>
                        <a:rPr lang="en-US" dirty="0"/>
                        <a:t>Compendium – </a:t>
                      </a:r>
                    </a:p>
                    <a:p>
                      <a:pPr marL="0" indent="0">
                        <a:buFont typeface="Arial" panose="020B0604020202020204" pitchFamily="34" charset="0"/>
                        <a:buNone/>
                      </a:pPr>
                      <a:r>
                        <a:rPr lang="en-US" dirty="0">
                          <a:hlinkClick r:id="rId4"/>
                        </a:rPr>
                        <a:t>https://disabilitycompendium.org/</a:t>
                      </a:r>
                      <a:endParaRPr lang="en-US" dirty="0"/>
                    </a:p>
                    <a:p>
                      <a:pPr marL="0" indent="0">
                        <a:buFont typeface="Arial" panose="020B0604020202020204" pitchFamily="34" charset="0"/>
                        <a:buNone/>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txBody>
                  <a:tcPr/>
                </a:tc>
                <a:tc>
                  <a:txBody>
                    <a:bodyPr/>
                    <a:lstStyle/>
                    <a:p>
                      <a:pPr marL="285750" indent="-285750">
                        <a:buFont typeface="Arial" panose="020B0604020202020204" pitchFamily="34" charset="0"/>
                        <a:buChar char="•"/>
                      </a:pPr>
                      <a:r>
                        <a:rPr lang="en-US" dirty="0"/>
                        <a:t>Amount of compensation and pension</a:t>
                      </a:r>
                    </a:p>
                  </a:txBody>
                  <a:tcPr/>
                </a:tc>
                <a:extLst>
                  <a:ext uri="{0D108BD9-81ED-4DB2-BD59-A6C34878D82A}">
                    <a16:rowId xmlns:a16="http://schemas.microsoft.com/office/drawing/2014/main" val="1654992423"/>
                  </a:ext>
                </a:extLst>
              </a:tr>
            </a:tbl>
          </a:graphicData>
        </a:graphic>
      </p:graphicFrame>
    </p:spTree>
    <p:extLst>
      <p:ext uri="{BB962C8B-B14F-4D97-AF65-F5344CB8AC3E}">
        <p14:creationId xmlns:p14="http://schemas.microsoft.com/office/powerpoint/2010/main" val="175354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7ED7642-093E-4B1E-A9DD-6E0F6A9CDCE9}"/>
              </a:ext>
            </a:extLst>
          </p:cNvPr>
          <p:cNvSpPr txBox="1">
            <a:spLocks noGrp="1"/>
          </p:cNvSpPr>
          <p:nvPr>
            <p:ph type="title" idx="4294967295"/>
          </p:nvPr>
        </p:nvSpPr>
        <p:spPr>
          <a:xfrm>
            <a:off x="765108" y="242600"/>
            <a:ext cx="11103430" cy="12876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400" b="1" i="0" kern="1200">
                <a:solidFill>
                  <a:srgbClr val="013591"/>
                </a:solidFill>
                <a:latin typeface="Source Sans Pro" panose="020B0503030403020204" pitchFamily="34"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13591"/>
                </a:solidFill>
                <a:effectLst/>
                <a:uLnTx/>
                <a:uFillTx/>
                <a:latin typeface="Source Sans Pro" panose="020B0503030403020204" pitchFamily="34" charset="77"/>
                <a:ea typeface="+mj-ea"/>
                <a:cs typeface="+mj-cs"/>
              </a:rPr>
              <a:t>VA Disability Compensation &amp; Pension Benefits Paid by State, 2019</a:t>
            </a:r>
          </a:p>
        </p:txBody>
      </p:sp>
      <p:graphicFrame>
        <p:nvGraphicFramePr>
          <p:cNvPr id="5" name="Table 7">
            <a:extLst>
              <a:ext uri="{FF2B5EF4-FFF2-40B4-BE49-F238E27FC236}">
                <a16:creationId xmlns:a16="http://schemas.microsoft.com/office/drawing/2014/main" id="{AA30133A-FF76-484D-A24A-5E47A4D0EAF5}"/>
              </a:ext>
            </a:extLst>
          </p:cNvPr>
          <p:cNvGraphicFramePr>
            <a:graphicFrameLocks noGrp="1"/>
          </p:cNvGraphicFramePr>
          <p:nvPr>
            <p:extLst>
              <p:ext uri="{D42A27DB-BD31-4B8C-83A1-F6EECF244321}">
                <p14:modId xmlns:p14="http://schemas.microsoft.com/office/powerpoint/2010/main" val="2891944228"/>
              </p:ext>
            </p:extLst>
          </p:nvPr>
        </p:nvGraphicFramePr>
        <p:xfrm>
          <a:off x="984437" y="1874286"/>
          <a:ext cx="10585524" cy="3627120"/>
        </p:xfrm>
        <a:graphic>
          <a:graphicData uri="http://schemas.openxmlformats.org/drawingml/2006/table">
            <a:tbl>
              <a:tblPr firstRow="1" bandRow="1">
                <a:tableStyleId>{5C22544A-7EE6-4342-B048-85BDC9FD1C3A}</a:tableStyleId>
              </a:tblPr>
              <a:tblGrid>
                <a:gridCol w="2646381">
                  <a:extLst>
                    <a:ext uri="{9D8B030D-6E8A-4147-A177-3AD203B41FA5}">
                      <a16:colId xmlns:a16="http://schemas.microsoft.com/office/drawing/2014/main" val="2668159499"/>
                    </a:ext>
                  </a:extLst>
                </a:gridCol>
                <a:gridCol w="2646381">
                  <a:extLst>
                    <a:ext uri="{9D8B030D-6E8A-4147-A177-3AD203B41FA5}">
                      <a16:colId xmlns:a16="http://schemas.microsoft.com/office/drawing/2014/main" val="525559223"/>
                    </a:ext>
                  </a:extLst>
                </a:gridCol>
                <a:gridCol w="2646381">
                  <a:extLst>
                    <a:ext uri="{9D8B030D-6E8A-4147-A177-3AD203B41FA5}">
                      <a16:colId xmlns:a16="http://schemas.microsoft.com/office/drawing/2014/main" val="2455456615"/>
                    </a:ext>
                  </a:extLst>
                </a:gridCol>
                <a:gridCol w="2646381">
                  <a:extLst>
                    <a:ext uri="{9D8B030D-6E8A-4147-A177-3AD203B41FA5}">
                      <a16:colId xmlns:a16="http://schemas.microsoft.com/office/drawing/2014/main" val="3846340203"/>
                    </a:ext>
                  </a:extLst>
                </a:gridCol>
              </a:tblGrid>
              <a:tr h="370840">
                <a:tc>
                  <a:txBody>
                    <a:bodyPr/>
                    <a:lstStyle/>
                    <a:p>
                      <a:r>
                        <a:rPr lang="en-US" sz="2800" dirty="0"/>
                        <a:t>Top 5 States</a:t>
                      </a:r>
                    </a:p>
                  </a:txBody>
                  <a:tcPr/>
                </a:tc>
                <a:tc>
                  <a:txBody>
                    <a:bodyPr/>
                    <a:lstStyle/>
                    <a:p>
                      <a:r>
                        <a:rPr lang="en-US" sz="2800" dirty="0"/>
                        <a:t>Total ($)</a:t>
                      </a:r>
                    </a:p>
                  </a:txBody>
                  <a:tcPr/>
                </a:tc>
                <a:tc>
                  <a:txBody>
                    <a:bodyPr/>
                    <a:lstStyle/>
                    <a:p>
                      <a:r>
                        <a:rPr lang="en-US" sz="2800" dirty="0"/>
                        <a:t>Bottom 5 States</a:t>
                      </a:r>
                    </a:p>
                  </a:txBody>
                  <a:tcPr/>
                </a:tc>
                <a:tc>
                  <a:txBody>
                    <a:bodyPr/>
                    <a:lstStyle/>
                    <a:p>
                      <a:r>
                        <a:rPr lang="en-US" sz="2800" dirty="0"/>
                        <a:t>Total ($)</a:t>
                      </a:r>
                    </a:p>
                  </a:txBody>
                  <a:tcPr/>
                </a:tc>
                <a:extLst>
                  <a:ext uri="{0D108BD9-81ED-4DB2-BD59-A6C34878D82A}">
                    <a16:rowId xmlns:a16="http://schemas.microsoft.com/office/drawing/2014/main" val="1617984362"/>
                  </a:ext>
                </a:extLst>
              </a:tr>
              <a:tr h="370840">
                <a:tc>
                  <a:txBody>
                    <a:bodyPr/>
                    <a:lstStyle/>
                    <a:p>
                      <a:r>
                        <a:rPr lang="en-US" sz="2800" dirty="0"/>
                        <a:t>United States</a:t>
                      </a:r>
                    </a:p>
                  </a:txBody>
                  <a:tcPr/>
                </a:tc>
                <a:tc>
                  <a:txBody>
                    <a:bodyPr/>
                    <a:lstStyle/>
                    <a:p>
                      <a:r>
                        <a:rPr lang="en-US" sz="2800" dirty="0"/>
                        <a:t>97,637,686</a:t>
                      </a:r>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1908773319"/>
                  </a:ext>
                </a:extLst>
              </a:tr>
              <a:tr h="370840">
                <a:tc>
                  <a:txBody>
                    <a:bodyPr/>
                    <a:lstStyle/>
                    <a:p>
                      <a:r>
                        <a:rPr lang="en-US" sz="2800" dirty="0"/>
                        <a:t>Texas</a:t>
                      </a:r>
                    </a:p>
                  </a:txBody>
                  <a:tcPr/>
                </a:tc>
                <a:tc>
                  <a:txBody>
                    <a:bodyPr/>
                    <a:lstStyle/>
                    <a:p>
                      <a:r>
                        <a:rPr lang="en-US" sz="2800" dirty="0"/>
                        <a:t>10,261,180</a:t>
                      </a:r>
                    </a:p>
                  </a:txBody>
                  <a:tcPr/>
                </a:tc>
                <a:tc>
                  <a:txBody>
                    <a:bodyPr/>
                    <a:lstStyle/>
                    <a:p>
                      <a:r>
                        <a:rPr lang="en-US" sz="2800" dirty="0"/>
                        <a:t>Vermont</a:t>
                      </a:r>
                    </a:p>
                  </a:txBody>
                  <a:tcPr/>
                </a:tc>
                <a:tc>
                  <a:txBody>
                    <a:bodyPr/>
                    <a:lstStyle/>
                    <a:p>
                      <a:r>
                        <a:rPr lang="en-US" sz="2800" dirty="0"/>
                        <a:t>159,808</a:t>
                      </a:r>
                    </a:p>
                  </a:txBody>
                  <a:tcPr/>
                </a:tc>
                <a:extLst>
                  <a:ext uri="{0D108BD9-81ED-4DB2-BD59-A6C34878D82A}">
                    <a16:rowId xmlns:a16="http://schemas.microsoft.com/office/drawing/2014/main" val="383282658"/>
                  </a:ext>
                </a:extLst>
              </a:tr>
              <a:tr h="370840">
                <a:tc>
                  <a:txBody>
                    <a:bodyPr/>
                    <a:lstStyle/>
                    <a:p>
                      <a:r>
                        <a:rPr lang="en-US" sz="2800" dirty="0"/>
                        <a:t>California</a:t>
                      </a:r>
                    </a:p>
                  </a:txBody>
                  <a:tcPr/>
                </a:tc>
                <a:tc>
                  <a:txBody>
                    <a:bodyPr/>
                    <a:lstStyle/>
                    <a:p>
                      <a:r>
                        <a:rPr lang="en-US" sz="2800" dirty="0"/>
                        <a:t>8,354,915</a:t>
                      </a:r>
                    </a:p>
                  </a:txBody>
                  <a:tcPr/>
                </a:tc>
                <a:tc>
                  <a:txBody>
                    <a:bodyPr/>
                    <a:lstStyle/>
                    <a:p>
                      <a:r>
                        <a:rPr lang="en-US" sz="2800" dirty="0"/>
                        <a:t>Wyoming</a:t>
                      </a:r>
                    </a:p>
                  </a:txBody>
                  <a:tcPr/>
                </a:tc>
                <a:tc>
                  <a:txBody>
                    <a:bodyPr/>
                    <a:lstStyle/>
                    <a:p>
                      <a:r>
                        <a:rPr lang="en-US" sz="2800" dirty="0"/>
                        <a:t>203,048</a:t>
                      </a:r>
                    </a:p>
                  </a:txBody>
                  <a:tcPr/>
                </a:tc>
                <a:extLst>
                  <a:ext uri="{0D108BD9-81ED-4DB2-BD59-A6C34878D82A}">
                    <a16:rowId xmlns:a16="http://schemas.microsoft.com/office/drawing/2014/main" val="2317196963"/>
                  </a:ext>
                </a:extLst>
              </a:tr>
              <a:tr h="370840">
                <a:tc>
                  <a:txBody>
                    <a:bodyPr/>
                    <a:lstStyle/>
                    <a:p>
                      <a:r>
                        <a:rPr lang="en-US" sz="2800" dirty="0"/>
                        <a:t>Florida</a:t>
                      </a:r>
                    </a:p>
                  </a:txBody>
                  <a:tcPr/>
                </a:tc>
                <a:tc>
                  <a:txBody>
                    <a:bodyPr/>
                    <a:lstStyle/>
                    <a:p>
                      <a:r>
                        <a:rPr lang="en-US" sz="2800" dirty="0"/>
                        <a:t>7,608,440</a:t>
                      </a:r>
                    </a:p>
                  </a:txBody>
                  <a:tcPr/>
                </a:tc>
                <a:tc>
                  <a:txBody>
                    <a:bodyPr/>
                    <a:lstStyle/>
                    <a:p>
                      <a:r>
                        <a:rPr lang="en-US" sz="2800" dirty="0"/>
                        <a:t>North Dakota</a:t>
                      </a:r>
                    </a:p>
                  </a:txBody>
                  <a:tcPr/>
                </a:tc>
                <a:tc>
                  <a:txBody>
                    <a:bodyPr/>
                    <a:lstStyle/>
                    <a:p>
                      <a:r>
                        <a:rPr lang="en-US" sz="2800" dirty="0"/>
                        <a:t>212,542</a:t>
                      </a:r>
                    </a:p>
                  </a:txBody>
                  <a:tcPr/>
                </a:tc>
                <a:extLst>
                  <a:ext uri="{0D108BD9-81ED-4DB2-BD59-A6C34878D82A}">
                    <a16:rowId xmlns:a16="http://schemas.microsoft.com/office/drawing/2014/main" val="1588225595"/>
                  </a:ext>
                </a:extLst>
              </a:tr>
              <a:tr h="370840">
                <a:tc>
                  <a:txBody>
                    <a:bodyPr/>
                    <a:lstStyle/>
                    <a:p>
                      <a:r>
                        <a:rPr lang="en-US" sz="2800" dirty="0"/>
                        <a:t>North Carolina</a:t>
                      </a:r>
                    </a:p>
                  </a:txBody>
                  <a:tcPr/>
                </a:tc>
                <a:tc>
                  <a:txBody>
                    <a:bodyPr/>
                    <a:lstStyle/>
                    <a:p>
                      <a:r>
                        <a:rPr lang="en-US" sz="2800" dirty="0"/>
                        <a:t>4,772,645</a:t>
                      </a:r>
                    </a:p>
                  </a:txBody>
                  <a:tcPr/>
                </a:tc>
                <a:tc>
                  <a:txBody>
                    <a:bodyPr/>
                    <a:lstStyle/>
                    <a:p>
                      <a:r>
                        <a:rPr lang="en-US" sz="2800" dirty="0"/>
                        <a:t>Rhode Island</a:t>
                      </a:r>
                    </a:p>
                  </a:txBody>
                  <a:tcPr/>
                </a:tc>
                <a:tc>
                  <a:txBody>
                    <a:bodyPr/>
                    <a:lstStyle/>
                    <a:p>
                      <a:r>
                        <a:rPr lang="en-US" sz="2800" dirty="0"/>
                        <a:t>253,652</a:t>
                      </a:r>
                    </a:p>
                  </a:txBody>
                  <a:tcPr/>
                </a:tc>
                <a:extLst>
                  <a:ext uri="{0D108BD9-81ED-4DB2-BD59-A6C34878D82A}">
                    <a16:rowId xmlns:a16="http://schemas.microsoft.com/office/drawing/2014/main" val="3426330349"/>
                  </a:ext>
                </a:extLst>
              </a:tr>
              <a:tr h="370840">
                <a:tc>
                  <a:txBody>
                    <a:bodyPr/>
                    <a:lstStyle/>
                    <a:p>
                      <a:r>
                        <a:rPr lang="en-US" sz="2800" dirty="0"/>
                        <a:t>Georgia</a:t>
                      </a:r>
                    </a:p>
                  </a:txBody>
                  <a:tcPr/>
                </a:tc>
                <a:tc>
                  <a:txBody>
                    <a:bodyPr/>
                    <a:lstStyle/>
                    <a:p>
                      <a:r>
                        <a:rPr lang="en-US" sz="2800" dirty="0"/>
                        <a:t>4,383,902</a:t>
                      </a:r>
                    </a:p>
                  </a:txBody>
                  <a:tcPr/>
                </a:tc>
                <a:tc>
                  <a:txBody>
                    <a:bodyPr/>
                    <a:lstStyle/>
                    <a:p>
                      <a:r>
                        <a:rPr lang="en-US" sz="2800" dirty="0"/>
                        <a:t>Delaware</a:t>
                      </a:r>
                    </a:p>
                  </a:txBody>
                  <a:tcPr/>
                </a:tc>
                <a:tc>
                  <a:txBody>
                    <a:bodyPr/>
                    <a:lstStyle/>
                    <a:p>
                      <a:r>
                        <a:rPr lang="en-US" sz="2800" dirty="0"/>
                        <a:t>282,154</a:t>
                      </a:r>
                    </a:p>
                  </a:txBody>
                  <a:tcPr/>
                </a:tc>
                <a:extLst>
                  <a:ext uri="{0D108BD9-81ED-4DB2-BD59-A6C34878D82A}">
                    <a16:rowId xmlns:a16="http://schemas.microsoft.com/office/drawing/2014/main" val="3989777317"/>
                  </a:ext>
                </a:extLst>
              </a:tr>
            </a:tbl>
          </a:graphicData>
        </a:graphic>
      </p:graphicFrame>
    </p:spTree>
    <p:extLst>
      <p:ext uri="{BB962C8B-B14F-4D97-AF65-F5344CB8AC3E}">
        <p14:creationId xmlns:p14="http://schemas.microsoft.com/office/powerpoint/2010/main" val="1548615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7ED7642-093E-4B1E-A9DD-6E0F6A9CDCE9}"/>
              </a:ext>
            </a:extLst>
          </p:cNvPr>
          <p:cNvSpPr txBox="1">
            <a:spLocks noGrp="1"/>
          </p:cNvSpPr>
          <p:nvPr>
            <p:ph type="title" idx="4294967295"/>
          </p:nvPr>
        </p:nvSpPr>
        <p:spPr>
          <a:xfrm>
            <a:off x="817582" y="148973"/>
            <a:ext cx="10585524" cy="124788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400" b="1" i="0" kern="1200">
                <a:solidFill>
                  <a:srgbClr val="013591"/>
                </a:solidFill>
                <a:latin typeface="Source Sans Pro" panose="020B0503030403020204" pitchFamily="34"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13591"/>
                </a:solidFill>
                <a:effectLst/>
                <a:uLnTx/>
                <a:uFillTx/>
                <a:latin typeface="Source Sans Pro" panose="020B0503030403020204" pitchFamily="34" charset="77"/>
                <a:ea typeface="+mj-ea"/>
                <a:cs typeface="+mj-cs"/>
              </a:rPr>
              <a:t>Conclusion</a:t>
            </a:r>
          </a:p>
        </p:txBody>
      </p:sp>
      <p:sp>
        <p:nvSpPr>
          <p:cNvPr id="6" name="Text Placeholder 2">
            <a:extLst>
              <a:ext uri="{FF2B5EF4-FFF2-40B4-BE49-F238E27FC236}">
                <a16:creationId xmlns:a16="http://schemas.microsoft.com/office/drawing/2014/main" id="{E7786DFD-0715-442C-9077-772BEE3F90E4}"/>
              </a:ext>
            </a:extLst>
          </p:cNvPr>
          <p:cNvSpPr txBox="1">
            <a:spLocks/>
          </p:cNvSpPr>
          <p:nvPr/>
        </p:nvSpPr>
        <p:spPr>
          <a:xfrm>
            <a:off x="1371599" y="1589314"/>
            <a:ext cx="9838441" cy="4162608"/>
          </a:xfrm>
          <a:prstGeom prst="rect">
            <a:avLst/>
          </a:prstGeom>
        </p:spPr>
        <p:txBody>
          <a:bodyPr vert="horz" lIns="91440" tIns="45720" rIns="91440" bIns="45720" rtlCol="0" anchor="t">
            <a:noAutofit/>
          </a:bodyPr>
          <a:lstStyle>
            <a:lvl1pPr marL="0" indent="0" algn="l" defTabSz="914400" rtl="0" eaLnBrk="1" latinLnBrk="0" hangingPunct="1">
              <a:lnSpc>
                <a:spcPts val="2400"/>
              </a:lnSpc>
              <a:spcBef>
                <a:spcPts val="4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50000"/>
              </a:lnSpc>
              <a:buFont typeface="Arial" panose="020B0604020202020204" pitchFamily="34" charset="0"/>
              <a:buChar char="•"/>
            </a:pPr>
            <a:r>
              <a:rPr lang="en-US" sz="2500" dirty="0">
                <a:latin typeface="Arial" panose="020B0604020202020204" pitchFamily="34" charset="0"/>
                <a:cs typeface="Arial" panose="020B0604020202020204" pitchFamily="34" charset="0"/>
              </a:rPr>
              <a:t>Many government programs are designed to increase the social and economic well being of people with disabilities.</a:t>
            </a:r>
          </a:p>
          <a:p>
            <a:pPr marL="342900" indent="-342900">
              <a:lnSpc>
                <a:spcPct val="150000"/>
              </a:lnSpc>
              <a:buFont typeface="Arial" panose="020B0604020202020204" pitchFamily="34" charset="0"/>
              <a:buChar char="•"/>
            </a:pPr>
            <a:r>
              <a:rPr lang="en-US" sz="2500" dirty="0">
                <a:latin typeface="Arial" panose="020B0604020202020204" pitchFamily="34" charset="0"/>
                <a:cs typeface="Arial" panose="020B0604020202020204" pitchFamily="34" charset="0"/>
              </a:rPr>
              <a:t>These programs span a number of fields – health insurance, education, and employment. </a:t>
            </a:r>
          </a:p>
          <a:p>
            <a:pPr marL="342900" indent="-342900">
              <a:lnSpc>
                <a:spcPct val="150000"/>
              </a:lnSpc>
              <a:buFont typeface="Arial" panose="020B0604020202020204" pitchFamily="34" charset="0"/>
              <a:buChar char="•"/>
            </a:pPr>
            <a:r>
              <a:rPr lang="en-US" sz="2500" dirty="0">
                <a:latin typeface="Arial" panose="020B0604020202020204" pitchFamily="34" charset="0"/>
                <a:cs typeface="Arial" panose="020B0604020202020204" pitchFamily="34" charset="0"/>
              </a:rPr>
              <a:t>Eligibility guidelines vary.</a:t>
            </a:r>
          </a:p>
          <a:p>
            <a:pPr marL="342900" indent="-342900">
              <a:lnSpc>
                <a:spcPct val="150000"/>
              </a:lnSpc>
              <a:buFont typeface="Arial" panose="020B0604020202020204" pitchFamily="34" charset="0"/>
              <a:buChar char="•"/>
            </a:pPr>
            <a:r>
              <a:rPr lang="en-US" sz="2500" dirty="0">
                <a:latin typeface="Arial" panose="020B0604020202020204" pitchFamily="34" charset="0"/>
                <a:cs typeface="Arial" panose="020B0604020202020204" pitchFamily="34" charset="0"/>
              </a:rPr>
              <a:t>Government agencies track data from these programs to determine how these programs are performing. </a:t>
            </a:r>
          </a:p>
          <a:p>
            <a:pPr marL="342900" indent="-342900">
              <a:lnSpc>
                <a:spcPct val="150000"/>
              </a:lnSpc>
              <a:buFont typeface="Arial" panose="020B0604020202020204" pitchFamily="34" charset="0"/>
              <a:buChar char="•"/>
            </a:pPr>
            <a:endParaRPr lang="en-US" sz="2500"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endParaRPr lang="en-US" sz="2500"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endParaRPr lang="en-US" sz="2500"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endParaRPr lang="en-US" sz="2500"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endParaRPr lang="en-US" sz="2500"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endParaRPr lang="en-US" sz="2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7482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7ED7642-093E-4B1E-A9DD-6E0F6A9CDCE9}"/>
              </a:ext>
            </a:extLst>
          </p:cNvPr>
          <p:cNvSpPr txBox="1">
            <a:spLocks noGrp="1"/>
          </p:cNvSpPr>
          <p:nvPr>
            <p:ph type="title" idx="4294967295"/>
          </p:nvPr>
        </p:nvSpPr>
        <p:spPr>
          <a:xfrm>
            <a:off x="1219198" y="172720"/>
            <a:ext cx="10190481" cy="128790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400" b="1" i="0" kern="1200">
                <a:solidFill>
                  <a:srgbClr val="013591"/>
                </a:solidFill>
                <a:latin typeface="Source Sans Pro" panose="020B0503030403020204" pitchFamily="34"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13591"/>
                </a:solidFill>
                <a:effectLst/>
                <a:uLnTx/>
                <a:uFillTx/>
                <a:latin typeface="Source Sans Pro" panose="020B0503030403020204" pitchFamily="34" charset="77"/>
                <a:ea typeface="+mj-ea"/>
                <a:cs typeface="+mj-cs"/>
              </a:rPr>
              <a:t>References</a:t>
            </a:r>
          </a:p>
        </p:txBody>
      </p:sp>
      <p:sp>
        <p:nvSpPr>
          <p:cNvPr id="3" name="Text Placeholder 2">
            <a:extLst>
              <a:ext uri="{FF2B5EF4-FFF2-40B4-BE49-F238E27FC236}">
                <a16:creationId xmlns:a16="http://schemas.microsoft.com/office/drawing/2014/main" id="{2DFD6366-1E14-EB4D-80A7-B422CFF3DED6}"/>
              </a:ext>
            </a:extLst>
          </p:cNvPr>
          <p:cNvSpPr>
            <a:spLocks noGrp="1"/>
          </p:cNvSpPr>
          <p:nvPr>
            <p:ph type="body" sz="quarter" idx="10"/>
          </p:nvPr>
        </p:nvSpPr>
        <p:spPr>
          <a:xfrm>
            <a:off x="1219198" y="1665515"/>
            <a:ext cx="9818915" cy="4506686"/>
          </a:xfrm>
        </p:spPr>
        <p:txBody>
          <a:bodyPr>
            <a:noAutofit/>
          </a:bodyPr>
          <a:lstStyle/>
          <a:p>
            <a:pPr algn="l" rtl="0" fontAlgn="base">
              <a:buFont typeface="Arial" panose="020B0604020202020204" pitchFamily="34" charset="0"/>
              <a:buChar char="•"/>
            </a:pPr>
            <a:r>
              <a:rPr lang="en-US" sz="1400" b="0" i="0" u="none" strike="noStrike" dirty="0">
                <a:solidFill>
                  <a:srgbClr val="000000"/>
                </a:solidFill>
                <a:effectLst/>
                <a:latin typeface="Arial" panose="020B0604020202020204" pitchFamily="34" charset="0"/>
                <a:cs typeface="Arial" panose="020B0604020202020204" pitchFamily="34" charset="0"/>
              </a:rPr>
              <a:t> Paul, S., Rafal, M., &amp; Houtenville, A. (2020). Annual Disability Statistics Compendium: 2020. Durham, NH: University of New Hampshire, Institute on Disability. [1]</a:t>
            </a:r>
            <a:r>
              <a:rPr lang="en-US" sz="1400" b="0" i="0" dirty="0">
                <a:solidFill>
                  <a:srgbClr val="000000"/>
                </a:solidFill>
                <a:effectLst/>
                <a:latin typeface="Arial" panose="020B0604020202020204" pitchFamily="34" charset="0"/>
                <a:cs typeface="Arial" panose="020B0604020202020204" pitchFamily="34" charset="0"/>
              </a:rPr>
              <a:t>​</a:t>
            </a:r>
          </a:p>
          <a:p>
            <a:pPr algn="l" rtl="0" fontAlgn="base">
              <a:buFont typeface="Arial" panose="020B0604020202020204" pitchFamily="34" charset="0"/>
              <a:buChar char="•"/>
            </a:pPr>
            <a:r>
              <a:rPr lang="en-US" sz="1400" b="0" i="0" u="none" strike="noStrike" dirty="0">
                <a:solidFill>
                  <a:srgbClr val="000000"/>
                </a:solidFill>
                <a:effectLst/>
                <a:latin typeface="Arial" panose="020B0604020202020204" pitchFamily="34" charset="0"/>
                <a:cs typeface="Arial" panose="020B0604020202020204" pitchFamily="34" charset="0"/>
              </a:rPr>
              <a:t> Houtenville, A. and Rafal, M. (2020). Annual Report on People with Disabilities in America: 2020. Durham, NH: University of New Hampshire, Institute on Disability. [2]</a:t>
            </a:r>
            <a:r>
              <a:rPr lang="en-US" sz="1400" b="0" i="0" dirty="0">
                <a:solidFill>
                  <a:srgbClr val="000000"/>
                </a:solidFill>
                <a:effectLst/>
                <a:latin typeface="Arial" panose="020B0604020202020204" pitchFamily="34" charset="0"/>
                <a:cs typeface="Arial" panose="020B0604020202020204" pitchFamily="34" charset="0"/>
              </a:rPr>
              <a:t>​</a:t>
            </a:r>
          </a:p>
          <a:p>
            <a:pPr algn="l" rtl="0" fontAlgn="base">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 </a:t>
            </a:r>
            <a:r>
              <a:rPr lang="en-US" sz="1400" dirty="0">
                <a:effectLst/>
                <a:latin typeface="Arial" panose="020B0604020202020204" pitchFamily="34" charset="0"/>
                <a:cs typeface="Arial" panose="020B0604020202020204" pitchFamily="34" charset="0"/>
              </a:rPr>
              <a:t>US Department of Education (ED). (2020, February 19). </a:t>
            </a:r>
            <a:r>
              <a:rPr lang="en-US" sz="1400" i="1" dirty="0">
                <a:effectLst/>
                <a:latin typeface="Arial" panose="020B0604020202020204" pitchFamily="34" charset="0"/>
                <a:cs typeface="Arial" panose="020B0604020202020204" pitchFamily="34" charset="0"/>
              </a:rPr>
              <a:t>IDEA Section 618 Data Products</a:t>
            </a:r>
            <a:r>
              <a:rPr lang="en-US" sz="1400" dirty="0">
                <a:effectLst/>
                <a:latin typeface="Arial" panose="020B0604020202020204" pitchFamily="34" charset="0"/>
                <a:cs typeface="Arial" panose="020B0604020202020204" pitchFamily="34" charset="0"/>
              </a:rPr>
              <a:t>. Home. https://www2.ed.gov/programs/osepidea/618-data/index.html. </a:t>
            </a:r>
          </a:p>
          <a:p>
            <a:pPr fontAlgn="base">
              <a:buFont typeface="Arial" panose="020B0604020202020204" pitchFamily="34" charset="0"/>
              <a:buChar char="•"/>
            </a:pPr>
            <a:r>
              <a:rPr lang="en-US" sz="1400" dirty="0">
                <a:latin typeface="Arial" panose="020B0604020202020204" pitchFamily="34" charset="0"/>
                <a:cs typeface="Arial" panose="020B0604020202020204" pitchFamily="34" charset="0"/>
              </a:rPr>
              <a:t>  </a:t>
            </a:r>
            <a:r>
              <a:rPr lang="en-US" sz="1400" dirty="0">
                <a:effectLst/>
                <a:latin typeface="Arial" panose="020B0604020202020204" pitchFamily="34" charset="0"/>
                <a:cs typeface="Arial" panose="020B0604020202020204" pitchFamily="34" charset="0"/>
              </a:rPr>
              <a:t>Social Security Administration. </a:t>
            </a:r>
            <a:r>
              <a:rPr lang="en-US" sz="1400" i="1" dirty="0">
                <a:effectLst/>
                <a:latin typeface="Arial" panose="020B0604020202020204" pitchFamily="34" charset="0"/>
                <a:cs typeface="Arial" panose="020B0604020202020204" pitchFamily="34" charset="0"/>
              </a:rPr>
              <a:t>SSA State Agency Monthly Workload Data</a:t>
            </a:r>
            <a:r>
              <a:rPr lang="en-US" sz="1400" dirty="0">
                <a:effectLst/>
                <a:latin typeface="Arial" panose="020B0604020202020204" pitchFamily="34" charset="0"/>
                <a:cs typeface="Arial" panose="020B0604020202020204" pitchFamily="34" charset="0"/>
              </a:rPr>
              <a:t>. (n.d.). https://www.ssa.gov/disability/data/ssa-sa-mowl.htm. </a:t>
            </a:r>
          </a:p>
          <a:p>
            <a:pPr fontAlgn="base">
              <a:buFont typeface="Arial" panose="020B0604020202020204" pitchFamily="34" charset="0"/>
              <a:buChar char="•"/>
            </a:pPr>
            <a:r>
              <a:rPr lang="en-US" sz="1400" dirty="0">
                <a:effectLst/>
                <a:latin typeface="Arial" panose="020B0604020202020204" pitchFamily="34" charset="0"/>
                <a:cs typeface="Arial" panose="020B0604020202020204" pitchFamily="34" charset="0"/>
              </a:rPr>
              <a:t> Social Security Administration. </a:t>
            </a:r>
            <a:r>
              <a:rPr lang="en-US" sz="1400" i="1" dirty="0">
                <a:effectLst/>
                <a:latin typeface="Arial" panose="020B0604020202020204" pitchFamily="34" charset="0"/>
                <a:cs typeface="Arial" panose="020B0604020202020204" pitchFamily="34" charset="0"/>
              </a:rPr>
              <a:t>Social Security Administration Research, Statistics, and Policy Analysis</a:t>
            </a:r>
            <a:r>
              <a:rPr lang="en-US" sz="1400" dirty="0">
                <a:effectLst/>
                <a:latin typeface="Arial" panose="020B0604020202020204" pitchFamily="34" charset="0"/>
                <a:cs typeface="Arial" panose="020B0604020202020204" pitchFamily="34" charset="0"/>
              </a:rPr>
              <a:t>. (n.d.). https://www.ssa.gov/policy/docs/statcomps/supplement/2019/7b.html. </a:t>
            </a:r>
          </a:p>
          <a:p>
            <a:pPr fontAlgn="base">
              <a:buFont typeface="Arial" panose="020B0604020202020204" pitchFamily="34" charset="0"/>
              <a:buChar char="•"/>
            </a:pPr>
            <a:r>
              <a:rPr lang="en-US" sz="1400" dirty="0">
                <a:latin typeface="Arial" panose="020B0604020202020204" pitchFamily="34" charset="0"/>
                <a:cs typeface="Arial" panose="020B0604020202020204" pitchFamily="34" charset="0"/>
              </a:rPr>
              <a:t> </a:t>
            </a:r>
            <a:r>
              <a:rPr lang="fr-FR" sz="1400" dirty="0" err="1">
                <a:effectLst/>
                <a:latin typeface="Arial" panose="020B0604020202020204" pitchFamily="34" charset="0"/>
                <a:cs typeface="Arial" panose="020B0604020202020204" pitchFamily="34" charset="0"/>
              </a:rPr>
              <a:t>Rehabilitation</a:t>
            </a:r>
            <a:r>
              <a:rPr lang="fr-FR" sz="1400" dirty="0">
                <a:effectLst/>
                <a:latin typeface="Arial" panose="020B0604020202020204" pitchFamily="34" charset="0"/>
                <a:cs typeface="Arial" panose="020B0604020202020204" pitchFamily="34" charset="0"/>
              </a:rPr>
              <a:t> Services Administration. Home | </a:t>
            </a:r>
            <a:r>
              <a:rPr lang="fr-FR" sz="1400" i="1" dirty="0" err="1">
                <a:effectLst/>
                <a:latin typeface="Arial" panose="020B0604020202020204" pitchFamily="34" charset="0"/>
                <a:cs typeface="Arial" panose="020B0604020202020204" pitchFamily="34" charset="0"/>
              </a:rPr>
              <a:t>Rehabilitation</a:t>
            </a:r>
            <a:r>
              <a:rPr lang="fr-FR" sz="1400" i="1" dirty="0">
                <a:effectLst/>
                <a:latin typeface="Arial" panose="020B0604020202020204" pitchFamily="34" charset="0"/>
                <a:cs typeface="Arial" panose="020B0604020202020204" pitchFamily="34" charset="0"/>
              </a:rPr>
              <a:t> Services Administration. </a:t>
            </a:r>
            <a:r>
              <a:rPr lang="fr-FR" sz="1400" dirty="0">
                <a:effectLst/>
                <a:latin typeface="Arial" panose="020B0604020202020204" pitchFamily="34" charset="0"/>
                <a:cs typeface="Arial" panose="020B0604020202020204" pitchFamily="34" charset="0"/>
              </a:rPr>
              <a:t>(</a:t>
            </a:r>
            <a:r>
              <a:rPr lang="fr-FR" sz="1400" dirty="0" err="1">
                <a:effectLst/>
                <a:latin typeface="Arial" panose="020B0604020202020204" pitchFamily="34" charset="0"/>
                <a:cs typeface="Arial" panose="020B0604020202020204" pitchFamily="34" charset="0"/>
              </a:rPr>
              <a:t>n.d</a:t>
            </a:r>
            <a:r>
              <a:rPr lang="fr-FR" sz="1400" dirty="0">
                <a:effectLst/>
                <a:latin typeface="Arial" panose="020B0604020202020204" pitchFamily="34" charset="0"/>
                <a:cs typeface="Arial" panose="020B0604020202020204" pitchFamily="34" charset="0"/>
              </a:rPr>
              <a:t>.). https://rsa.ed.gov/. </a:t>
            </a:r>
          </a:p>
          <a:p>
            <a:pPr fontAlgn="base">
              <a:buFont typeface="Arial" panose="020B0604020202020204" pitchFamily="34" charset="0"/>
              <a:buChar char="•"/>
            </a:pPr>
            <a:r>
              <a:rPr lang="en-US" sz="1400" dirty="0">
                <a:effectLst/>
                <a:latin typeface="Arial" panose="020B0604020202020204" pitchFamily="34" charset="0"/>
                <a:cs typeface="Arial" panose="020B0604020202020204" pitchFamily="34" charset="0"/>
              </a:rPr>
              <a:t>Centers for Medicare &amp; Medicaid Services. CMS. (n.d.). https://www.cms.gov/. </a:t>
            </a:r>
          </a:p>
          <a:p>
            <a:pPr fontAlgn="base">
              <a:buFont typeface="Arial" panose="020B0604020202020204" pitchFamily="34" charset="0"/>
              <a:buChar char="•"/>
            </a:pPr>
            <a:r>
              <a:rPr lang="en-US" sz="1400" dirty="0">
                <a:effectLst/>
                <a:latin typeface="Arial" panose="020B0604020202020204" pitchFamily="34" charset="0"/>
                <a:cs typeface="Arial" panose="020B0604020202020204" pitchFamily="34" charset="0"/>
              </a:rPr>
              <a:t>VA disability compensation. </a:t>
            </a:r>
            <a:r>
              <a:rPr lang="en-US" sz="1400" i="1" dirty="0">
                <a:effectLst/>
                <a:latin typeface="Arial" panose="020B0604020202020204" pitchFamily="34" charset="0"/>
                <a:cs typeface="Arial" panose="020B0604020202020204" pitchFamily="34" charset="0"/>
              </a:rPr>
              <a:t>Veterans Affairs Benefits</a:t>
            </a:r>
            <a:r>
              <a:rPr lang="en-US" sz="1400" dirty="0">
                <a:effectLst/>
                <a:latin typeface="Arial" panose="020B0604020202020204" pitchFamily="34" charset="0"/>
                <a:cs typeface="Arial" panose="020B0604020202020204" pitchFamily="34" charset="0"/>
              </a:rPr>
              <a:t>. (n.d.). https://www.va.gov/disability/. </a:t>
            </a:r>
          </a:p>
          <a:p>
            <a:pPr fontAlgn="base">
              <a:buFont typeface="Arial" panose="020B0604020202020204" pitchFamily="34" charset="0"/>
              <a:buChar char="•"/>
            </a:pPr>
            <a:endParaRPr lang="en-US" sz="1400" dirty="0">
              <a:effectLst/>
              <a:latin typeface="Arial" panose="020B0604020202020204" pitchFamily="34" charset="0"/>
              <a:cs typeface="Arial" panose="020B0604020202020204" pitchFamily="34" charset="0"/>
            </a:endParaRPr>
          </a:p>
          <a:p>
            <a:pPr fontAlgn="base">
              <a:buFont typeface="Arial" panose="020B0604020202020204" pitchFamily="34" charset="0"/>
              <a:buChar char="•"/>
            </a:pPr>
            <a:endParaRPr lang="fr-FR" sz="1400" dirty="0">
              <a:effectLst/>
              <a:latin typeface="Arial" panose="020B0604020202020204" pitchFamily="34" charset="0"/>
              <a:cs typeface="Arial" panose="020B0604020202020204" pitchFamily="34" charset="0"/>
            </a:endParaRPr>
          </a:p>
          <a:p>
            <a:pPr fontAlgn="base">
              <a:buFont typeface="Arial" panose="020B0604020202020204" pitchFamily="34" charset="0"/>
              <a:buChar char="•"/>
            </a:pPr>
            <a:endParaRPr lang="en-US" sz="1400" dirty="0">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endParaRPr lang="en-US" sz="1400" dirty="0">
              <a:effectLst/>
              <a:latin typeface="Arial" panose="020B0604020202020204" pitchFamily="34" charset="0"/>
              <a:cs typeface="Arial" panose="020B0604020202020204" pitchFamily="34" charset="0"/>
            </a:endParaRPr>
          </a:p>
          <a:p>
            <a:pPr fontAlgn="base">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algn="l" rtl="0" fontAlgn="base">
              <a:buFont typeface="Arial" panose="020B0604020202020204" pitchFamily="34" charset="0"/>
              <a:buChar cha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algn="l" rtl="0" fontAlgn="base">
              <a:buFont typeface="Arial" panose="020B0604020202020204" pitchFamily="34" charset="0"/>
              <a:buChar cha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algn="l" rtl="0" fontAlgn="base">
              <a:buFont typeface="Arial" panose="020B0604020202020204" pitchFamily="34" charset="0"/>
              <a:buChar cha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algn="l" rtl="0" fontAlgn="base">
              <a:buFont typeface="Arial" panose="020B0604020202020204" pitchFamily="34" charset="0"/>
              <a:buChar char="•"/>
            </a:pPr>
            <a:endParaRPr lang="en-US" sz="1400" b="0" i="0" dirty="0">
              <a:solidFill>
                <a:srgbClr val="000000"/>
              </a:solidFill>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endParaRPr lang="en-US" sz="1400" b="0" i="0" dirty="0">
              <a:solidFill>
                <a:srgbClr val="000000"/>
              </a:solidFill>
              <a:effectLst/>
              <a:latin typeface="Arial" panose="020B0604020202020204" pitchFamily="34" charset="0"/>
              <a:cs typeface="Arial" panose="020B0604020202020204" pitchFamily="34" charset="0"/>
            </a:endParaRPr>
          </a:p>
          <a:p>
            <a:pPr algn="l" rtl="0" fontAlgn="base"/>
            <a:r>
              <a:rPr lang="en-US" sz="1400" b="0" i="0" u="none" strike="noStrike" dirty="0">
                <a:solidFill>
                  <a:srgbClr val="000000"/>
                </a:solidFill>
                <a:effectLst/>
                <a:latin typeface="Arial" panose="020B0604020202020204" pitchFamily="34" charset="0"/>
                <a:cs typeface="Arial" panose="020B0604020202020204" pitchFamily="34" charset="0"/>
              </a:rPr>
              <a:t> </a:t>
            </a:r>
            <a:r>
              <a:rPr lang="en-US" sz="1400" b="0" i="0" dirty="0">
                <a:solidFill>
                  <a:srgbClr val="000000"/>
                </a:solidFill>
                <a:effectLst/>
                <a:latin typeface="Arial" panose="020B0604020202020204" pitchFamily="34" charset="0"/>
                <a:cs typeface="Arial" panose="020B0604020202020204" pitchFamily="34" charset="0"/>
              </a:rPr>
              <a:t>​</a:t>
            </a:r>
          </a:p>
          <a:p>
            <a:pPr algn="l" rtl="0" fontAlgn="base"/>
            <a:endParaRPr lang="en-US" sz="1400" b="0" i="0" dirty="0">
              <a:solidFill>
                <a:srgbClr val="000000"/>
              </a:solidFill>
              <a:effectLst/>
              <a:latin typeface="Arial" panose="020B0604020202020204" pitchFamily="34" charset="0"/>
              <a:cs typeface="Arial" panose="020B0604020202020204" pitchFamily="34" charset="0"/>
            </a:endParaRPr>
          </a:p>
          <a:p>
            <a:pPr algn="l" rtl="0" fontAlgn="base"/>
            <a:endParaRPr lang="en-US" sz="1400" b="0" i="0" dirty="0">
              <a:solidFill>
                <a:srgbClr val="000000"/>
              </a:solidFill>
              <a:effectLst/>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0690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7ED7642-093E-4B1E-A9DD-6E0F6A9CDCE9}"/>
              </a:ext>
            </a:extLst>
          </p:cNvPr>
          <p:cNvSpPr txBox="1">
            <a:spLocks noGrp="1"/>
          </p:cNvSpPr>
          <p:nvPr>
            <p:ph type="title" idx="4294967295"/>
          </p:nvPr>
        </p:nvSpPr>
        <p:spPr>
          <a:xfrm>
            <a:off x="1219199" y="590358"/>
            <a:ext cx="6402224" cy="87027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400" b="1" i="0" kern="1200">
                <a:solidFill>
                  <a:srgbClr val="013591"/>
                </a:solidFill>
                <a:latin typeface="Source Sans Pro" panose="020B0503030403020204" pitchFamily="34"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13591"/>
                </a:solidFill>
                <a:effectLst/>
                <a:uLnTx/>
                <a:uFillTx/>
                <a:latin typeface="Source Sans Pro" panose="020B0503030403020204" pitchFamily="34" charset="77"/>
                <a:ea typeface="+mj-ea"/>
                <a:cs typeface="+mj-cs"/>
              </a:rPr>
              <a:t>Agenda</a:t>
            </a:r>
          </a:p>
        </p:txBody>
      </p:sp>
      <p:sp>
        <p:nvSpPr>
          <p:cNvPr id="5" name="Text Placeholder 4">
            <a:extLst>
              <a:ext uri="{FF2B5EF4-FFF2-40B4-BE49-F238E27FC236}">
                <a16:creationId xmlns:a16="http://schemas.microsoft.com/office/drawing/2014/main" id="{E7F4F216-323B-4D6B-B5CA-E249F9F74C56}"/>
              </a:ext>
            </a:extLst>
          </p:cNvPr>
          <p:cNvSpPr>
            <a:spLocks noGrp="1"/>
          </p:cNvSpPr>
          <p:nvPr>
            <p:ph type="body" sz="quarter" idx="10"/>
          </p:nvPr>
        </p:nvSpPr>
        <p:spPr>
          <a:xfrm>
            <a:off x="817581" y="1753495"/>
            <a:ext cx="10714617" cy="4514147"/>
          </a:xfrm>
        </p:spPr>
        <p:txBody>
          <a:bodyPr/>
          <a:lstStyle/>
          <a:p>
            <a:pPr marL="342900" indent="-342900">
              <a:lnSpc>
                <a:spcPct val="150000"/>
              </a:lnSpc>
              <a:buFont typeface="Arial" panose="020B0604020202020204" pitchFamily="34" charset="0"/>
              <a:buChar char="•"/>
            </a:pPr>
            <a:r>
              <a:rPr lang="en-US" sz="2500" dirty="0">
                <a:latin typeface="Arial" panose="020B0604020202020204" pitchFamily="34" charset="0"/>
                <a:cs typeface="Arial" panose="020B0604020202020204" pitchFamily="34" charset="0"/>
              </a:rPr>
              <a:t>Individuals with Disabilities Education Act (IDEA)</a:t>
            </a:r>
          </a:p>
          <a:p>
            <a:pPr marL="342900" indent="-342900">
              <a:lnSpc>
                <a:spcPct val="150000"/>
              </a:lnSpc>
              <a:buFont typeface="Arial" panose="020B0604020202020204" pitchFamily="34" charset="0"/>
              <a:buChar char="•"/>
            </a:pPr>
            <a:r>
              <a:rPr lang="en-US" sz="2500" dirty="0">
                <a:latin typeface="Arial" panose="020B0604020202020204" pitchFamily="34" charset="0"/>
                <a:cs typeface="Arial" panose="020B0604020202020204" pitchFamily="34" charset="0"/>
              </a:rPr>
              <a:t>Social Security Disability Insurance (SSDI)</a:t>
            </a:r>
          </a:p>
          <a:p>
            <a:pPr marL="342900" indent="-342900">
              <a:lnSpc>
                <a:spcPct val="150000"/>
              </a:lnSpc>
              <a:buFont typeface="Arial" panose="020B0604020202020204" pitchFamily="34" charset="0"/>
              <a:buChar char="•"/>
            </a:pPr>
            <a:r>
              <a:rPr lang="en-US" sz="2500" dirty="0">
                <a:latin typeface="Arial" panose="020B0604020202020204" pitchFamily="34" charset="0"/>
                <a:cs typeface="Arial" panose="020B0604020202020204" pitchFamily="34" charset="0"/>
              </a:rPr>
              <a:t>Supplemental Security Income (SSI)</a:t>
            </a:r>
          </a:p>
          <a:p>
            <a:pPr marL="342900" indent="-342900">
              <a:lnSpc>
                <a:spcPct val="150000"/>
              </a:lnSpc>
              <a:buFont typeface="Arial" panose="020B0604020202020204" pitchFamily="34" charset="0"/>
              <a:buChar char="•"/>
            </a:pPr>
            <a:r>
              <a:rPr lang="en-US" sz="2500" dirty="0">
                <a:latin typeface="Arial" panose="020B0604020202020204" pitchFamily="34" charset="0"/>
                <a:cs typeface="Arial" panose="020B0604020202020204" pitchFamily="34" charset="0"/>
              </a:rPr>
              <a:t>Vocational Rehabilitation (VR) </a:t>
            </a:r>
          </a:p>
          <a:p>
            <a:pPr marL="342900" indent="-342900">
              <a:lnSpc>
                <a:spcPct val="150000"/>
              </a:lnSpc>
              <a:buFont typeface="Arial" panose="020B0604020202020204" pitchFamily="34" charset="0"/>
              <a:buChar char="•"/>
            </a:pPr>
            <a:r>
              <a:rPr lang="en-US" sz="2500" dirty="0">
                <a:latin typeface="Arial" panose="020B0604020202020204" pitchFamily="34" charset="0"/>
                <a:cs typeface="Arial" panose="020B0604020202020204" pitchFamily="34" charset="0"/>
              </a:rPr>
              <a:t>Medicare/Medicaid </a:t>
            </a:r>
          </a:p>
          <a:p>
            <a:pPr marL="342900" indent="-342900">
              <a:lnSpc>
                <a:spcPct val="150000"/>
              </a:lnSpc>
              <a:buFont typeface="Arial" panose="020B0604020202020204" pitchFamily="34" charset="0"/>
              <a:buChar char="•"/>
            </a:pPr>
            <a:r>
              <a:rPr lang="en-US" sz="2500" dirty="0">
                <a:latin typeface="Arial" panose="020B0604020202020204" pitchFamily="34" charset="0"/>
                <a:cs typeface="Arial" panose="020B0604020202020204" pitchFamily="34" charset="0"/>
              </a:rPr>
              <a:t>Veterans Administration Benefits (VA)</a:t>
            </a:r>
          </a:p>
          <a:p>
            <a:pPr marL="342900" indent="-342900">
              <a:lnSpc>
                <a:spcPct val="150000"/>
              </a:lnSpc>
              <a:buFont typeface="Arial" panose="020B0604020202020204" pitchFamily="34" charset="0"/>
              <a:buChar char="•"/>
            </a:pPr>
            <a:endParaRPr lang="en-US" sz="2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1120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7ED7642-093E-4B1E-A9DD-6E0F6A9CDCE9}"/>
              </a:ext>
            </a:extLst>
          </p:cNvPr>
          <p:cNvSpPr txBox="1">
            <a:spLocks noGrp="1"/>
          </p:cNvSpPr>
          <p:nvPr>
            <p:ph type="title" idx="4294967295"/>
          </p:nvPr>
        </p:nvSpPr>
        <p:spPr>
          <a:xfrm>
            <a:off x="1219198" y="172720"/>
            <a:ext cx="10190481" cy="128790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400" b="1" i="0" kern="1200">
                <a:solidFill>
                  <a:srgbClr val="013591"/>
                </a:solidFill>
                <a:latin typeface="Source Sans Pro" panose="020B0503030403020204" pitchFamily="34"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13591"/>
                </a:solidFill>
                <a:effectLst/>
                <a:uLnTx/>
                <a:uFillTx/>
                <a:latin typeface="Source Sans Pro" panose="020B0503030403020204" pitchFamily="34" charset="77"/>
                <a:ea typeface="+mj-ea"/>
                <a:cs typeface="+mj-cs"/>
              </a:rPr>
              <a:t>Answer key</a:t>
            </a:r>
          </a:p>
        </p:txBody>
      </p:sp>
      <p:sp>
        <p:nvSpPr>
          <p:cNvPr id="3" name="Text Placeholder 2">
            <a:extLst>
              <a:ext uri="{FF2B5EF4-FFF2-40B4-BE49-F238E27FC236}">
                <a16:creationId xmlns:a16="http://schemas.microsoft.com/office/drawing/2014/main" id="{2DFD6366-1E14-EB4D-80A7-B422CFF3DED6}"/>
              </a:ext>
            </a:extLst>
          </p:cNvPr>
          <p:cNvSpPr>
            <a:spLocks noGrp="1"/>
          </p:cNvSpPr>
          <p:nvPr>
            <p:ph type="body" sz="quarter" idx="10"/>
          </p:nvPr>
        </p:nvSpPr>
        <p:spPr>
          <a:xfrm>
            <a:off x="1219199" y="1828800"/>
            <a:ext cx="9838441" cy="3770722"/>
          </a:xfrm>
        </p:spPr>
        <p:txBody>
          <a:bodyPr>
            <a:noAutofit/>
          </a:bodyPr>
          <a:lstStyle/>
          <a:p>
            <a:pPr marL="342900" indent="-342900" algn="l" rtl="0" fontAlgn="base">
              <a:buAutoNum type="arabicPeriod"/>
            </a:pPr>
            <a:r>
              <a:rPr lang="en-US" sz="1500" b="0" i="0" dirty="0">
                <a:solidFill>
                  <a:srgbClr val="000000"/>
                </a:solidFill>
                <a:effectLst/>
                <a:latin typeface="Arial" panose="020B0604020202020204" pitchFamily="34" charset="0"/>
                <a:cs typeface="Arial" panose="020B0604020202020204" pitchFamily="34" charset="0"/>
              </a:rPr>
              <a:t>IDEA. </a:t>
            </a:r>
            <a:r>
              <a:rPr lang="en-US" sz="1500" dirty="0">
                <a:solidFill>
                  <a:srgbClr val="000000"/>
                </a:solidFill>
                <a:latin typeface="Arial" panose="020B0604020202020204" pitchFamily="34" charset="0"/>
                <a:cs typeface="Arial" panose="020B0604020202020204" pitchFamily="34" charset="0"/>
              </a:rPr>
              <a:t>If a child or youth 3-21 years who has a disability and needs special education because of the disability. </a:t>
            </a:r>
          </a:p>
          <a:p>
            <a:pPr marL="342900" indent="-342900" algn="l" rtl="0" fontAlgn="base">
              <a:buAutoNum type="arabicPeriod"/>
            </a:pPr>
            <a:r>
              <a:rPr lang="en-US" sz="1500" dirty="0">
                <a:solidFill>
                  <a:srgbClr val="000000"/>
                </a:solidFill>
                <a:latin typeface="Arial" panose="020B0604020202020204" pitchFamily="34" charset="0"/>
                <a:cs typeface="Arial" panose="020B0604020202020204" pitchFamily="34" charset="0"/>
              </a:rPr>
              <a:t>Vocational </a:t>
            </a:r>
            <a:r>
              <a:rPr lang="en-US" sz="1500">
                <a:solidFill>
                  <a:srgbClr val="000000"/>
                </a:solidFill>
                <a:latin typeface="Arial" panose="020B0604020202020204" pitchFamily="34" charset="0"/>
                <a:cs typeface="Arial" panose="020B0604020202020204" pitchFamily="34" charset="0"/>
              </a:rPr>
              <a:t>Rehabilitation services. </a:t>
            </a:r>
            <a:endParaRPr lang="en-U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7697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1">
            <a:extLst>
              <a:ext uri="{FF2B5EF4-FFF2-40B4-BE49-F238E27FC236}">
                <a16:creationId xmlns:a16="http://schemas.microsoft.com/office/drawing/2014/main" id="{17ED7642-093E-4B1E-A9DD-6E0F6A9CDCE9}"/>
              </a:ext>
            </a:extLst>
          </p:cNvPr>
          <p:cNvSpPr txBox="1">
            <a:spLocks noGrp="1"/>
          </p:cNvSpPr>
          <p:nvPr>
            <p:ph type="title" idx="4294967295"/>
          </p:nvPr>
        </p:nvSpPr>
        <p:spPr>
          <a:xfrm>
            <a:off x="2555631" y="1441938"/>
            <a:ext cx="7080738" cy="39741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b="1" i="0" kern="1200">
                <a:solidFill>
                  <a:srgbClr val="013591"/>
                </a:solidFill>
                <a:latin typeface="Source Sans Pro" panose="020B0503030403020204" pitchFamily="34" charset="77"/>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5400" b="1" i="0" u="none" strike="noStrike" kern="1200" cap="none" spc="0" normalizeH="0" baseline="0" noProof="0" dirty="0">
                <a:ln>
                  <a:noFill/>
                </a:ln>
                <a:solidFill>
                  <a:schemeClr val="bg1">
                    <a:lumMod val="95000"/>
                    <a:lumOff val="5000"/>
                  </a:schemeClr>
                </a:solidFill>
                <a:effectLst/>
                <a:uLnTx/>
                <a:uFillTx/>
                <a:latin typeface="+mj-lt"/>
                <a:ea typeface="+mj-ea"/>
                <a:cs typeface="+mj-cs"/>
              </a:rPr>
              <a:t>Disability Focused Programs and Policies</a:t>
            </a:r>
          </a:p>
        </p:txBody>
      </p:sp>
    </p:spTree>
    <p:extLst>
      <p:ext uri="{BB962C8B-B14F-4D97-AF65-F5344CB8AC3E}">
        <p14:creationId xmlns:p14="http://schemas.microsoft.com/office/powerpoint/2010/main" val="138933094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7ED7642-093E-4B1E-A9DD-6E0F6A9CDCE9}"/>
              </a:ext>
            </a:extLst>
          </p:cNvPr>
          <p:cNvSpPr txBox="1">
            <a:spLocks noGrp="1"/>
          </p:cNvSpPr>
          <p:nvPr>
            <p:ph type="title" idx="4294967295"/>
          </p:nvPr>
        </p:nvSpPr>
        <p:spPr>
          <a:xfrm>
            <a:off x="817582" y="118334"/>
            <a:ext cx="10585524" cy="130167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400" b="1" i="0" kern="1200">
                <a:solidFill>
                  <a:srgbClr val="013591"/>
                </a:solidFill>
                <a:latin typeface="Source Sans Pro" panose="020B0503030403020204" pitchFamily="34" charset="77"/>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13591"/>
                </a:solidFill>
                <a:effectLst/>
                <a:uLnTx/>
                <a:uFillTx/>
                <a:latin typeface="Source Sans Pro" panose="020B0503030403020204" pitchFamily="34" charset="77"/>
                <a:ea typeface="+mj-ea"/>
                <a:cs typeface="+mj-cs"/>
              </a:rPr>
              <a:t>Individuals with Disabilities Education Act (IDEA)</a:t>
            </a:r>
          </a:p>
        </p:txBody>
      </p:sp>
      <p:graphicFrame>
        <p:nvGraphicFramePr>
          <p:cNvPr id="2" name="Table 2">
            <a:extLst>
              <a:ext uri="{FF2B5EF4-FFF2-40B4-BE49-F238E27FC236}">
                <a16:creationId xmlns:a16="http://schemas.microsoft.com/office/drawing/2014/main" id="{4DE89CEF-3B46-4B9E-ADEF-CE8E996CA73B}"/>
              </a:ext>
            </a:extLst>
          </p:cNvPr>
          <p:cNvGraphicFramePr>
            <a:graphicFrameLocks noGrp="1"/>
          </p:cNvGraphicFramePr>
          <p:nvPr>
            <p:extLst>
              <p:ext uri="{D42A27DB-BD31-4B8C-83A1-F6EECF244321}">
                <p14:modId xmlns:p14="http://schemas.microsoft.com/office/powerpoint/2010/main" val="2960765561"/>
              </p:ext>
            </p:extLst>
          </p:nvPr>
        </p:nvGraphicFramePr>
        <p:xfrm>
          <a:off x="878540" y="1644824"/>
          <a:ext cx="10434920" cy="3870960"/>
        </p:xfrm>
        <a:graphic>
          <a:graphicData uri="http://schemas.openxmlformats.org/drawingml/2006/table">
            <a:tbl>
              <a:tblPr firstRow="1" bandRow="1">
                <a:tableStyleId>{5C22544A-7EE6-4342-B048-85BDC9FD1C3A}</a:tableStyleId>
              </a:tblPr>
              <a:tblGrid>
                <a:gridCol w="2608730">
                  <a:extLst>
                    <a:ext uri="{9D8B030D-6E8A-4147-A177-3AD203B41FA5}">
                      <a16:colId xmlns:a16="http://schemas.microsoft.com/office/drawing/2014/main" val="298479848"/>
                    </a:ext>
                  </a:extLst>
                </a:gridCol>
                <a:gridCol w="2608730">
                  <a:extLst>
                    <a:ext uri="{9D8B030D-6E8A-4147-A177-3AD203B41FA5}">
                      <a16:colId xmlns:a16="http://schemas.microsoft.com/office/drawing/2014/main" val="2636911944"/>
                    </a:ext>
                  </a:extLst>
                </a:gridCol>
                <a:gridCol w="2608730">
                  <a:extLst>
                    <a:ext uri="{9D8B030D-6E8A-4147-A177-3AD203B41FA5}">
                      <a16:colId xmlns:a16="http://schemas.microsoft.com/office/drawing/2014/main" val="67187682"/>
                    </a:ext>
                  </a:extLst>
                </a:gridCol>
                <a:gridCol w="2608730">
                  <a:extLst>
                    <a:ext uri="{9D8B030D-6E8A-4147-A177-3AD203B41FA5}">
                      <a16:colId xmlns:a16="http://schemas.microsoft.com/office/drawing/2014/main" val="3819973416"/>
                    </a:ext>
                  </a:extLst>
                </a:gridCol>
              </a:tblGrid>
              <a:tr h="370840">
                <a:tc>
                  <a:txBody>
                    <a:bodyPr/>
                    <a:lstStyle/>
                    <a:p>
                      <a:r>
                        <a:rPr lang="en-US" sz="2200" dirty="0"/>
                        <a:t>What?</a:t>
                      </a:r>
                    </a:p>
                  </a:txBody>
                  <a:tcPr/>
                </a:tc>
                <a:tc>
                  <a:txBody>
                    <a:bodyPr/>
                    <a:lstStyle/>
                    <a:p>
                      <a:r>
                        <a:rPr lang="en-US" sz="2200" dirty="0"/>
                        <a:t>Who?</a:t>
                      </a:r>
                    </a:p>
                  </a:txBody>
                  <a:tcPr/>
                </a:tc>
                <a:tc>
                  <a:txBody>
                    <a:bodyPr/>
                    <a:lstStyle/>
                    <a:p>
                      <a:r>
                        <a:rPr lang="en-US" sz="2200" dirty="0"/>
                        <a:t>Website</a:t>
                      </a:r>
                    </a:p>
                  </a:txBody>
                  <a:tcPr/>
                </a:tc>
                <a:tc>
                  <a:txBody>
                    <a:bodyPr/>
                    <a:lstStyle/>
                    <a:p>
                      <a:r>
                        <a:rPr lang="en-US" sz="2200" dirty="0"/>
                        <a:t>Data points available</a:t>
                      </a:r>
                    </a:p>
                  </a:txBody>
                  <a:tcPr/>
                </a:tc>
                <a:extLst>
                  <a:ext uri="{0D108BD9-81ED-4DB2-BD59-A6C34878D82A}">
                    <a16:rowId xmlns:a16="http://schemas.microsoft.com/office/drawing/2014/main" val="3566518529"/>
                  </a:ext>
                </a:extLst>
              </a:tr>
              <a:tr h="370840">
                <a:tc>
                  <a:txBody>
                    <a:bodyPr/>
                    <a:lstStyle/>
                    <a:p>
                      <a:pPr marL="285750" indent="-285750">
                        <a:buFont typeface="Arial" panose="020B0604020202020204" pitchFamily="34" charset="0"/>
                        <a:buChar char="•"/>
                      </a:pPr>
                      <a:r>
                        <a:rPr lang="en-US" dirty="0"/>
                        <a:t>Administered by the U.S. Department of Education</a:t>
                      </a:r>
                    </a:p>
                    <a:p>
                      <a:pPr marL="285750" indent="-285750">
                        <a:buFont typeface="Arial" panose="020B0604020202020204" pitchFamily="34" charset="0"/>
                        <a:buChar char="•"/>
                      </a:pPr>
                      <a:r>
                        <a:rPr lang="en-US" dirty="0"/>
                        <a:t>Governs how public agencies provide early intervention and related services to youth with disabilities</a:t>
                      </a:r>
                    </a:p>
                    <a:p>
                      <a:pPr marL="285750" indent="-285750">
                        <a:buFont typeface="Arial" panose="020B0604020202020204" pitchFamily="34" charset="0"/>
                        <a:buChar char="•"/>
                      </a:pPr>
                      <a:r>
                        <a:rPr lang="en-US" dirty="0"/>
                        <a:t>Provides special education and related services</a:t>
                      </a:r>
                    </a:p>
                  </a:txBody>
                  <a:tcPr/>
                </a:tc>
                <a:tc>
                  <a:txBody>
                    <a:bodyPr/>
                    <a:lstStyle/>
                    <a:p>
                      <a:pPr marL="285750" indent="-285750">
                        <a:buFont typeface="Arial" panose="020B0604020202020204" pitchFamily="34" charset="0"/>
                        <a:buChar char="•"/>
                      </a:pPr>
                      <a:r>
                        <a:rPr lang="en-US" dirty="0"/>
                        <a:t>Infants and toddlers with disabilities and their families served under IDEA part C</a:t>
                      </a:r>
                    </a:p>
                    <a:p>
                      <a:pPr marL="285750" indent="-285750">
                        <a:buFont typeface="Arial" panose="020B0604020202020204" pitchFamily="34" charset="0"/>
                        <a:buChar char="•"/>
                      </a:pPr>
                      <a:r>
                        <a:rPr lang="en-US" dirty="0"/>
                        <a:t>Children and youth (ages 3-21 years) served under IDEA part B </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Main website -</a:t>
                      </a:r>
                      <a:endParaRPr lang="en-US" dirty="0">
                        <a:hlinkClick r:id="rId3"/>
                      </a:endParaRPr>
                    </a:p>
                    <a:p>
                      <a:pPr marL="0" indent="0">
                        <a:buFont typeface="Arial" panose="020B0604020202020204" pitchFamily="34" charset="0"/>
                        <a:buNone/>
                      </a:pPr>
                      <a:r>
                        <a:rPr lang="en-US" dirty="0">
                          <a:hlinkClick r:id="rId3"/>
                        </a:rPr>
                        <a:t>https://www2.ed.gov/programs/osepidea/618-data/index.html</a:t>
                      </a:r>
                      <a:endParaRPr lang="en-US" dirty="0"/>
                    </a:p>
                    <a:p>
                      <a:pPr marL="0" indent="0">
                        <a:buFont typeface="Arial" panose="020B0604020202020204" pitchFamily="34" charset="0"/>
                        <a:buNone/>
                      </a:pPr>
                      <a:endParaRPr lang="en-US" dirty="0"/>
                    </a:p>
                    <a:p>
                      <a:pPr marL="285750" indent="-285750">
                        <a:buFont typeface="Arial" panose="020B0604020202020204" pitchFamily="34" charset="0"/>
                        <a:buChar char="•"/>
                      </a:pPr>
                      <a:r>
                        <a:rPr lang="en-US" dirty="0"/>
                        <a:t>Compendium – </a:t>
                      </a:r>
                    </a:p>
                    <a:p>
                      <a:pPr marL="0" indent="0">
                        <a:buFont typeface="Arial" panose="020B0604020202020204" pitchFamily="34" charset="0"/>
                        <a:buNone/>
                      </a:pPr>
                      <a:r>
                        <a:rPr lang="en-US" dirty="0">
                          <a:hlinkClick r:id="rId4"/>
                        </a:rPr>
                        <a:t>https://disabilitycompendium.org/</a:t>
                      </a:r>
                      <a:endParaRPr lang="en-US" dirty="0"/>
                    </a:p>
                    <a:p>
                      <a:pPr marL="0" indent="0">
                        <a:buFont typeface="Arial" panose="020B0604020202020204" pitchFamily="34" charset="0"/>
                        <a:buNone/>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txBody>
                  <a:tcPr/>
                </a:tc>
                <a:tc>
                  <a:txBody>
                    <a:bodyPr/>
                    <a:lstStyle/>
                    <a:p>
                      <a:pPr marL="285750" indent="-285750">
                        <a:buFont typeface="Arial" panose="020B0604020202020204" pitchFamily="34" charset="0"/>
                        <a:buChar char="•"/>
                      </a:pPr>
                      <a:r>
                        <a:rPr lang="en-US" dirty="0"/>
                        <a:t>Data about </a:t>
                      </a:r>
                    </a:p>
                    <a:p>
                      <a:pPr marL="285750" indent="-285750">
                        <a:buFont typeface="Wingdings" panose="05000000000000000000" pitchFamily="2" charset="2"/>
                        <a:buChar char="q"/>
                      </a:pPr>
                      <a:r>
                        <a:rPr lang="en-US" dirty="0"/>
                        <a:t>students receiving special education by disability type</a:t>
                      </a:r>
                    </a:p>
                    <a:p>
                      <a:pPr marL="285750" indent="-285750">
                        <a:buFont typeface="Wingdings" panose="05000000000000000000" pitchFamily="2" charset="2"/>
                        <a:buChar char="q"/>
                      </a:pPr>
                      <a:r>
                        <a:rPr lang="en-US" dirty="0"/>
                        <a:t>by race and level of education</a:t>
                      </a:r>
                    </a:p>
                    <a:p>
                      <a:pPr marL="285750" indent="-285750">
                        <a:buFont typeface="Wingdings" panose="05000000000000000000" pitchFamily="2" charset="2"/>
                        <a:buChar char="q"/>
                      </a:pPr>
                      <a:r>
                        <a:rPr lang="en-US" dirty="0"/>
                        <a:t>time in classrooms, expulsions and suspensions</a:t>
                      </a:r>
                    </a:p>
                  </a:txBody>
                  <a:tcPr/>
                </a:tc>
                <a:extLst>
                  <a:ext uri="{0D108BD9-81ED-4DB2-BD59-A6C34878D82A}">
                    <a16:rowId xmlns:a16="http://schemas.microsoft.com/office/drawing/2014/main" val="1654992423"/>
                  </a:ext>
                </a:extLst>
              </a:tr>
            </a:tbl>
          </a:graphicData>
        </a:graphic>
      </p:graphicFrame>
    </p:spTree>
    <p:extLst>
      <p:ext uri="{BB962C8B-B14F-4D97-AF65-F5344CB8AC3E}">
        <p14:creationId xmlns:p14="http://schemas.microsoft.com/office/powerpoint/2010/main" val="3878990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C743F21-D8A9-4E20-AE2A-819817C6B132}"/>
              </a:ext>
              <a:ext uri="{C183D7F6-B498-43B3-948B-1728B52AA6E4}">
                <adec:decorative xmlns:adec="http://schemas.microsoft.com/office/drawing/2017/decorative" val="1"/>
              </a:ext>
            </a:extLst>
          </p:cNvPr>
          <p:cNvSpPr>
            <a:spLocks noGrp="1"/>
          </p:cNvSpPr>
          <p:nvPr>
            <p:ph type="sldNum" sz="quarter" idx="10"/>
          </p:nvPr>
        </p:nvSpPr>
        <p:spPr>
          <a:xfrm>
            <a:off x="272955" y="6311900"/>
            <a:ext cx="370512" cy="365125"/>
          </a:xfrm>
        </p:spPr>
        <p:txBody>
          <a:bodyPr vert="horz" lIns="91440" tIns="45720" rIns="91440" bIns="45720" rtlCol="0" anchor="ctr">
            <a:normAutofit/>
          </a:bodyPr>
          <a:lstStyle/>
          <a:p>
            <a:pPr algn="r">
              <a:spcAft>
                <a:spcPts val="600"/>
              </a:spcAft>
              <a:defRPr/>
            </a:pPr>
            <a:fld id="{843CCB1A-5FAC-44C2-A958-39EC00897567}" type="slidenum">
              <a:rPr lang="en-US" smtClean="0"/>
              <a:pPr algn="r">
                <a:spcAft>
                  <a:spcPts val="600"/>
                </a:spcAft>
                <a:defRPr/>
              </a:pPr>
              <a:t>5</a:t>
            </a:fld>
            <a:endParaRPr lang="en-US"/>
          </a:p>
        </p:txBody>
      </p:sp>
      <p:pic>
        <p:nvPicPr>
          <p:cNvPr id="5" name="Picture 4">
            <a:extLst>
              <a:ext uri="{FF2B5EF4-FFF2-40B4-BE49-F238E27FC236}">
                <a16:creationId xmlns:a16="http://schemas.microsoft.com/office/drawing/2014/main" id="{820890B6-0004-40C3-AD05-A68A1895CB5C}"/>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0" y="5943600"/>
            <a:ext cx="604314" cy="73342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1197A1FB-74F6-44D4-BA47-06E57CF37912}"/>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sz="1600" b="1" dirty="0">
                <a:solidFill>
                  <a:schemeClr val="bg2"/>
                </a:solidFill>
              </a:rPr>
              <a:t>Students Served by IDEA Part B in the U.S. by Age in 2018</a:t>
            </a:r>
            <a:br>
              <a:rPr lang="en-US" sz="1600" b="1" dirty="0">
                <a:solidFill>
                  <a:schemeClr val="bg2"/>
                </a:solidFill>
              </a:rPr>
            </a:br>
            <a:endParaRPr lang="en-US" sz="1600" dirty="0">
              <a:solidFill>
                <a:schemeClr val="bg2"/>
              </a:solidFill>
            </a:endParaRPr>
          </a:p>
        </p:txBody>
      </p:sp>
      <p:graphicFrame>
        <p:nvGraphicFramePr>
          <p:cNvPr id="6" name="Chart 5" descr="Bar chart showing the number of students served by IDEA Part B in the US by Age in 2018. The number of students ages 3-5 years was 802,486, from 6-11 years was 2,972,068, from ages 12-17 years was 2,899,877 and from ages 18-21 years was 338,953.">
            <a:extLst>
              <a:ext uri="{FF2B5EF4-FFF2-40B4-BE49-F238E27FC236}">
                <a16:creationId xmlns:a16="http://schemas.microsoft.com/office/drawing/2014/main" id="{7D6A253D-21CF-4D50-947C-7247F8F629BE}"/>
              </a:ext>
            </a:extLst>
          </p:cNvPr>
          <p:cNvGraphicFramePr>
            <a:graphicFrameLocks/>
          </p:cNvGraphicFramePr>
          <p:nvPr>
            <p:extLst>
              <p:ext uri="{D42A27DB-BD31-4B8C-83A1-F6EECF244321}">
                <p14:modId xmlns:p14="http://schemas.microsoft.com/office/powerpoint/2010/main" val="1057474149"/>
              </p:ext>
            </p:extLst>
          </p:nvPr>
        </p:nvGraphicFramePr>
        <p:xfrm>
          <a:off x="643467" y="166822"/>
          <a:ext cx="10905066" cy="5784226"/>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A9ABA900-8DC8-4C02-8FE7-FAF3B10F12B6}"/>
              </a:ext>
            </a:extLst>
          </p:cNvPr>
          <p:cNvSpPr txBox="1"/>
          <p:nvPr/>
        </p:nvSpPr>
        <p:spPr>
          <a:xfrm>
            <a:off x="1235122" y="5860181"/>
            <a:ext cx="10194878"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Paul, S., Rafal, M., &amp; Houtenville, A. (2020). Annual Disability Statistics Compendium: 2020 (Table 13.2). Durham, NH: University of New Hampshire, Institute on Disability. Note: Sourced from the United States Department of Education, 2018, Individuals with Disabilities Education Act public data &amp; resources; 2014 Individuals with Disabilities Education Act part B data. </a:t>
            </a:r>
          </a:p>
        </p:txBody>
      </p:sp>
    </p:spTree>
    <p:extLst>
      <p:ext uri="{BB962C8B-B14F-4D97-AF65-F5344CB8AC3E}">
        <p14:creationId xmlns:p14="http://schemas.microsoft.com/office/powerpoint/2010/main" val="115471333"/>
      </p:ext>
    </p:extLst>
  </p:cSld>
  <p:clrMapOvr>
    <a:masterClrMapping/>
  </p:clrMapOvr>
  <mc:AlternateContent xmlns:mc="http://schemas.openxmlformats.org/markup-compatibility/2006" xmlns:p14="http://schemas.microsoft.com/office/powerpoint/2010/main">
    <mc:Choice Requires="p14">
      <p:transition p14:dur="10" advClick="0" advTm="33000"/>
    </mc:Choice>
    <mc:Fallback xmlns="">
      <p:transition advClick="0" advTm="33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C743F21-D8A9-4E20-AE2A-819817C6B132}"/>
              </a:ext>
              <a:ext uri="{C183D7F6-B498-43B3-948B-1728B52AA6E4}">
                <adec:decorative xmlns:adec="http://schemas.microsoft.com/office/drawing/2017/decorative" val="1"/>
              </a:ext>
            </a:extLst>
          </p:cNvPr>
          <p:cNvSpPr>
            <a:spLocks noGrp="1"/>
          </p:cNvSpPr>
          <p:nvPr>
            <p:ph type="sldNum" sz="quarter" idx="10"/>
          </p:nvPr>
        </p:nvSpPr>
        <p:spPr>
          <a:xfrm>
            <a:off x="135340" y="6356349"/>
            <a:ext cx="491319" cy="365125"/>
          </a:xfrm>
        </p:spPr>
        <p:txBody>
          <a:bodyPr vert="horz" lIns="91440" tIns="45720" rIns="91440" bIns="45720" rtlCol="0" anchor="ctr">
            <a:normAutofit/>
          </a:bodyPr>
          <a:lstStyle/>
          <a:p>
            <a:pPr algn="r">
              <a:spcAft>
                <a:spcPts val="600"/>
              </a:spcAft>
              <a:defRPr/>
            </a:pPr>
            <a:fld id="{843CCB1A-5FAC-44C2-A958-39EC00897567}" type="slidenum">
              <a:rPr lang="en-US" smtClean="0"/>
              <a:pPr algn="r">
                <a:spcAft>
                  <a:spcPts val="600"/>
                </a:spcAft>
                <a:defRPr/>
              </a:pPr>
              <a:t>6</a:t>
            </a:fld>
            <a:endParaRPr lang="en-US" dirty="0"/>
          </a:p>
        </p:txBody>
      </p:sp>
      <p:pic>
        <p:nvPicPr>
          <p:cNvPr id="5" name="Picture 4">
            <a:extLst>
              <a:ext uri="{FF2B5EF4-FFF2-40B4-BE49-F238E27FC236}">
                <a16:creationId xmlns:a16="http://schemas.microsoft.com/office/drawing/2014/main" id="{820890B6-0004-40C3-AD05-A68A1895CB5C}"/>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0" y="5943600"/>
            <a:ext cx="604314" cy="73342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713A188D-9C09-DD29-FF36-81ED3B6DF653}"/>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sz="1600" b="1" dirty="0">
                <a:solidFill>
                  <a:schemeClr val="bg2"/>
                </a:solidFill>
              </a:rPr>
              <a:t>Students Ages 6-21 Years Served by IDEA, Part B in 2018 by Select Diagnostic Categories</a:t>
            </a:r>
            <a:br>
              <a:rPr lang="en-US" sz="1600" dirty="0">
                <a:solidFill>
                  <a:schemeClr val="bg2"/>
                </a:solidFill>
              </a:rPr>
            </a:br>
            <a:endParaRPr lang="en-US" sz="1600" dirty="0">
              <a:solidFill>
                <a:schemeClr val="bg2"/>
              </a:solidFill>
            </a:endParaRPr>
          </a:p>
        </p:txBody>
      </p:sp>
      <p:graphicFrame>
        <p:nvGraphicFramePr>
          <p:cNvPr id="6" name="Chart 5" descr="Bar chart showing students ages 6-21 years served by IDEA, Part B in 2018 by select diagnostic categories. There were 2,330,111 students with specific learning disability, 1,020,336 students with speech or language impairment, 417,649 students with intellectual disabilities, 342,848 students with emotional disturbance, 1,001,986 students with other health impairments and 658,147 students with Autism. ">
            <a:extLst>
              <a:ext uri="{FF2B5EF4-FFF2-40B4-BE49-F238E27FC236}">
                <a16:creationId xmlns:a16="http://schemas.microsoft.com/office/drawing/2014/main" id="{F6F27591-C988-40AF-A1D3-D49A80B1FFBB}"/>
              </a:ext>
            </a:extLst>
          </p:cNvPr>
          <p:cNvGraphicFramePr>
            <a:graphicFrameLocks/>
          </p:cNvGraphicFramePr>
          <p:nvPr>
            <p:extLst>
              <p:ext uri="{D42A27DB-BD31-4B8C-83A1-F6EECF244321}">
                <p14:modId xmlns:p14="http://schemas.microsoft.com/office/powerpoint/2010/main" val="1094124179"/>
              </p:ext>
            </p:extLst>
          </p:nvPr>
        </p:nvGraphicFramePr>
        <p:xfrm>
          <a:off x="381000" y="27342"/>
          <a:ext cx="10550857" cy="6045912"/>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AF74EAA0-64FA-4237-9066-91BD82C3D60E}"/>
              </a:ext>
            </a:extLst>
          </p:cNvPr>
          <p:cNvSpPr txBox="1"/>
          <p:nvPr/>
        </p:nvSpPr>
        <p:spPr>
          <a:xfrm>
            <a:off x="1260143" y="6008331"/>
            <a:ext cx="9944669"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Paul, S., Rafal, M., &amp; Houtenville, A. (2020). Annual Disability Statistics Compendium: 2020 (Tables 13.3b-13.3d). Durham, NH: University of New Hampshire, Institute on Disability. Note: Sourced from United States Department of Education, 2018, Individuals with Disabilities Education Act public data &amp; resources; 2014 Individuals with Disabilities Education Act part B data. </a:t>
            </a:r>
          </a:p>
        </p:txBody>
      </p:sp>
    </p:spTree>
    <p:extLst>
      <p:ext uri="{BB962C8B-B14F-4D97-AF65-F5344CB8AC3E}">
        <p14:creationId xmlns:p14="http://schemas.microsoft.com/office/powerpoint/2010/main" val="1343010409"/>
      </p:ext>
    </p:extLst>
  </p:cSld>
  <p:clrMapOvr>
    <a:masterClrMapping/>
  </p:clrMapOvr>
  <mc:AlternateContent xmlns:mc="http://schemas.openxmlformats.org/markup-compatibility/2006" xmlns:p14="http://schemas.microsoft.com/office/powerpoint/2010/main">
    <mc:Choice Requires="p14">
      <p:transition p14:dur="10" advClick="0" advTm="33000"/>
    </mc:Choice>
    <mc:Fallback xmlns="">
      <p:transition advClick="0" advTm="33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7ED7642-093E-4B1E-A9DD-6E0F6A9CDCE9}"/>
              </a:ext>
            </a:extLst>
          </p:cNvPr>
          <p:cNvSpPr txBox="1">
            <a:spLocks noGrp="1"/>
          </p:cNvSpPr>
          <p:nvPr>
            <p:ph type="title" idx="4294967295"/>
          </p:nvPr>
        </p:nvSpPr>
        <p:spPr>
          <a:xfrm>
            <a:off x="817582" y="601117"/>
            <a:ext cx="10585524" cy="81889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400" b="1" i="0" kern="1200">
                <a:solidFill>
                  <a:srgbClr val="013591"/>
                </a:solidFill>
                <a:latin typeface="Source Sans Pro" panose="020B0503030403020204" pitchFamily="34" charset="77"/>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13591"/>
                </a:solidFill>
                <a:effectLst/>
                <a:uLnTx/>
                <a:uFillTx/>
                <a:latin typeface="Source Sans Pro" panose="020B0503030403020204" pitchFamily="34" charset="77"/>
                <a:ea typeface="+mj-ea"/>
                <a:cs typeface="+mj-cs"/>
              </a:rPr>
              <a:t>Social Security Disability Insurance (SSDI)</a:t>
            </a:r>
          </a:p>
        </p:txBody>
      </p:sp>
      <p:graphicFrame>
        <p:nvGraphicFramePr>
          <p:cNvPr id="6" name="Table 2">
            <a:extLst>
              <a:ext uri="{FF2B5EF4-FFF2-40B4-BE49-F238E27FC236}">
                <a16:creationId xmlns:a16="http://schemas.microsoft.com/office/drawing/2014/main" id="{5BB0C9EA-A439-4E83-BA66-A9682D46032E}"/>
              </a:ext>
            </a:extLst>
          </p:cNvPr>
          <p:cNvGraphicFramePr>
            <a:graphicFrameLocks noGrp="1"/>
          </p:cNvGraphicFramePr>
          <p:nvPr>
            <p:extLst>
              <p:ext uri="{D42A27DB-BD31-4B8C-83A1-F6EECF244321}">
                <p14:modId xmlns:p14="http://schemas.microsoft.com/office/powerpoint/2010/main" val="3342242565"/>
              </p:ext>
            </p:extLst>
          </p:nvPr>
        </p:nvGraphicFramePr>
        <p:xfrm>
          <a:off x="878540" y="1644824"/>
          <a:ext cx="9965168" cy="4115027"/>
        </p:xfrm>
        <a:graphic>
          <a:graphicData uri="http://schemas.openxmlformats.org/drawingml/2006/table">
            <a:tbl>
              <a:tblPr firstRow="1" bandRow="1">
                <a:tableStyleId>{5C22544A-7EE6-4342-B048-85BDC9FD1C3A}</a:tableStyleId>
              </a:tblPr>
              <a:tblGrid>
                <a:gridCol w="2491292">
                  <a:extLst>
                    <a:ext uri="{9D8B030D-6E8A-4147-A177-3AD203B41FA5}">
                      <a16:colId xmlns:a16="http://schemas.microsoft.com/office/drawing/2014/main" val="298479848"/>
                    </a:ext>
                  </a:extLst>
                </a:gridCol>
                <a:gridCol w="2207529">
                  <a:extLst>
                    <a:ext uri="{9D8B030D-6E8A-4147-A177-3AD203B41FA5}">
                      <a16:colId xmlns:a16="http://schemas.microsoft.com/office/drawing/2014/main" val="2636911944"/>
                    </a:ext>
                  </a:extLst>
                </a:gridCol>
                <a:gridCol w="2580298">
                  <a:extLst>
                    <a:ext uri="{9D8B030D-6E8A-4147-A177-3AD203B41FA5}">
                      <a16:colId xmlns:a16="http://schemas.microsoft.com/office/drawing/2014/main" val="67187682"/>
                    </a:ext>
                  </a:extLst>
                </a:gridCol>
                <a:gridCol w="2686049">
                  <a:extLst>
                    <a:ext uri="{9D8B030D-6E8A-4147-A177-3AD203B41FA5}">
                      <a16:colId xmlns:a16="http://schemas.microsoft.com/office/drawing/2014/main" val="3819973416"/>
                    </a:ext>
                  </a:extLst>
                </a:gridCol>
              </a:tblGrid>
              <a:tr h="731747">
                <a:tc>
                  <a:txBody>
                    <a:bodyPr/>
                    <a:lstStyle/>
                    <a:p>
                      <a:r>
                        <a:rPr lang="en-US" sz="2200" dirty="0"/>
                        <a:t>What?</a:t>
                      </a:r>
                    </a:p>
                  </a:txBody>
                  <a:tcPr/>
                </a:tc>
                <a:tc>
                  <a:txBody>
                    <a:bodyPr/>
                    <a:lstStyle/>
                    <a:p>
                      <a:r>
                        <a:rPr lang="en-US" sz="2200" dirty="0"/>
                        <a:t>Who?</a:t>
                      </a:r>
                    </a:p>
                  </a:txBody>
                  <a:tcPr/>
                </a:tc>
                <a:tc>
                  <a:txBody>
                    <a:bodyPr/>
                    <a:lstStyle/>
                    <a:p>
                      <a:r>
                        <a:rPr lang="en-US" sz="2200" dirty="0"/>
                        <a:t>Website</a:t>
                      </a:r>
                    </a:p>
                  </a:txBody>
                  <a:tcPr/>
                </a:tc>
                <a:tc>
                  <a:txBody>
                    <a:bodyPr/>
                    <a:lstStyle/>
                    <a:p>
                      <a:r>
                        <a:rPr lang="en-US" sz="2200" dirty="0"/>
                        <a:t>Data points available</a:t>
                      </a:r>
                    </a:p>
                  </a:txBody>
                  <a:tcPr/>
                </a:tc>
                <a:extLst>
                  <a:ext uri="{0D108BD9-81ED-4DB2-BD59-A6C34878D82A}">
                    <a16:rowId xmlns:a16="http://schemas.microsoft.com/office/drawing/2014/main" val="3566518529"/>
                  </a:ext>
                </a:extLst>
              </a:tr>
              <a:tr h="3346497">
                <a:tc>
                  <a:txBody>
                    <a:bodyPr/>
                    <a:lstStyle/>
                    <a:p>
                      <a:pPr marL="285750" indent="-285750">
                        <a:buFont typeface="Arial" panose="020B0604020202020204" pitchFamily="34" charset="0"/>
                        <a:buChar char="•"/>
                      </a:pPr>
                      <a:r>
                        <a:rPr lang="en-US" dirty="0"/>
                        <a:t>Administered by the Social Security Administration</a:t>
                      </a:r>
                    </a:p>
                    <a:p>
                      <a:pPr marL="285750" indent="-285750">
                        <a:buFont typeface="Arial" panose="020B0604020202020204" pitchFamily="34" charset="0"/>
                        <a:buChar char="•"/>
                      </a:pPr>
                      <a:r>
                        <a:rPr lang="en-US" sz="1800" dirty="0">
                          <a:cs typeface="Calibri" panose="020F0502020204030204" pitchFamily="34" charset="0"/>
                        </a:rPr>
                        <a:t>Monthly benefit paid to eligible workers with disabilities and family members</a:t>
                      </a:r>
                    </a:p>
                    <a:p>
                      <a:pPr marL="285750" indent="-285750">
                        <a:buFont typeface="Arial" panose="020B0604020202020204" pitchFamily="34" charset="0"/>
                        <a:buChar char="•"/>
                      </a:pPr>
                      <a:r>
                        <a:rPr lang="en-US" sz="1800" dirty="0">
                          <a:cs typeface="Calibri" panose="020F0502020204030204" pitchFamily="34" charset="0"/>
                        </a:rPr>
                        <a:t>Eligibility depends on evidence of disability and sufficient work history</a:t>
                      </a:r>
                    </a:p>
                    <a:p>
                      <a:pPr marL="285750" indent="-285750">
                        <a:buFont typeface="Arial" panose="020B0604020202020204" pitchFamily="34" charset="0"/>
                        <a:buChar char="•"/>
                      </a:pPr>
                      <a:endParaRPr lang="en-US" dirty="0"/>
                    </a:p>
                  </a:txBody>
                  <a:tcPr/>
                </a:tc>
                <a:tc>
                  <a:txBody>
                    <a:bodyPr/>
                    <a:lstStyle/>
                    <a:p>
                      <a:pPr marL="285750" indent="-285750">
                        <a:buFont typeface="Arial" panose="020B0604020202020204" pitchFamily="34" charset="0"/>
                        <a:buChar char="•"/>
                      </a:pPr>
                      <a:r>
                        <a:rPr lang="en-US" dirty="0"/>
                        <a:t>Person under 65 years of age</a:t>
                      </a:r>
                    </a:p>
                    <a:p>
                      <a:pPr marL="285750" indent="-285750">
                        <a:buFont typeface="Arial" panose="020B0604020202020204" pitchFamily="34" charset="0"/>
                        <a:buChar char="•"/>
                      </a:pPr>
                      <a:r>
                        <a:rPr lang="en-US" dirty="0"/>
                        <a:t>Qualify as having a severe disability</a:t>
                      </a:r>
                    </a:p>
                  </a:txBody>
                  <a:tcPr/>
                </a:tc>
                <a:tc>
                  <a:txBody>
                    <a:bodyPr/>
                    <a:lstStyle/>
                    <a:p>
                      <a:pPr marL="285750" indent="-285750">
                        <a:buFont typeface="Arial" panose="020B0604020202020204" pitchFamily="34" charset="0"/>
                        <a:buChar char="•"/>
                      </a:pPr>
                      <a:r>
                        <a:rPr lang="en-US" dirty="0"/>
                        <a:t>Main website – </a:t>
                      </a:r>
                    </a:p>
                    <a:p>
                      <a:pPr marL="0" indent="0">
                        <a:buFont typeface="Arial" panose="020B0604020202020204" pitchFamily="34" charset="0"/>
                        <a:buNone/>
                      </a:pPr>
                      <a:r>
                        <a:rPr lang="en-US" dirty="0">
                          <a:hlinkClick r:id="rId3"/>
                        </a:rPr>
                        <a:t>https://www.ssa.gov/disability/data/ssa-sa-mowl.htm</a:t>
                      </a:r>
                      <a:endParaRPr lang="en-US" dirty="0"/>
                    </a:p>
                    <a:p>
                      <a:pPr marL="0" indent="0">
                        <a:buFont typeface="Arial" panose="020B0604020202020204" pitchFamily="34" charset="0"/>
                        <a:buNone/>
                      </a:pPr>
                      <a:endParaRPr lang="en-US" dirty="0"/>
                    </a:p>
                    <a:p>
                      <a:pPr marL="285750" indent="-285750">
                        <a:buFont typeface="Arial" panose="020B0604020202020204" pitchFamily="34" charset="0"/>
                        <a:buChar char="•"/>
                      </a:pPr>
                      <a:r>
                        <a:rPr lang="en-US" dirty="0"/>
                        <a:t>Compendium – </a:t>
                      </a:r>
                    </a:p>
                    <a:p>
                      <a:pPr marL="0" indent="0">
                        <a:buFont typeface="Arial" panose="020B0604020202020204" pitchFamily="34" charset="0"/>
                        <a:buNone/>
                      </a:pPr>
                      <a:r>
                        <a:rPr lang="en-US" dirty="0">
                          <a:hlinkClick r:id="rId4"/>
                        </a:rPr>
                        <a:t>https://disabilitycompendium.org/</a:t>
                      </a:r>
                      <a:endParaRPr lang="en-US" dirty="0"/>
                    </a:p>
                    <a:p>
                      <a:pPr marL="0" indent="0">
                        <a:buFont typeface="Arial" panose="020B0604020202020204" pitchFamily="34" charset="0"/>
                        <a:buNone/>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txBody>
                  <a:tcPr/>
                </a:tc>
                <a:tc>
                  <a:txBody>
                    <a:bodyPr/>
                    <a:lstStyle/>
                    <a:p>
                      <a:pPr marL="285750" indent="-285750">
                        <a:buFont typeface="Arial" panose="020B0604020202020204" pitchFamily="34" charset="0"/>
                        <a:buChar char="•"/>
                      </a:pPr>
                      <a:r>
                        <a:rPr lang="en-US" dirty="0"/>
                        <a:t>SSDI allowance rate</a:t>
                      </a:r>
                    </a:p>
                    <a:p>
                      <a:pPr marL="285750" indent="-285750">
                        <a:buFont typeface="Arial" panose="020B0604020202020204" pitchFamily="34" charset="0"/>
                        <a:buChar char="•"/>
                      </a:pPr>
                      <a:r>
                        <a:rPr lang="en-US" dirty="0"/>
                        <a:t>Number of beneficiaries of SSDI</a:t>
                      </a:r>
                    </a:p>
                    <a:p>
                      <a:pPr marL="285750" indent="-285750">
                        <a:buFont typeface="Arial" panose="020B0604020202020204" pitchFamily="34" charset="0"/>
                        <a:buChar char="•"/>
                      </a:pPr>
                      <a:r>
                        <a:rPr lang="en-US" dirty="0"/>
                        <a:t>Average monthly payment amount</a:t>
                      </a:r>
                    </a:p>
                  </a:txBody>
                  <a:tcPr/>
                </a:tc>
                <a:extLst>
                  <a:ext uri="{0D108BD9-81ED-4DB2-BD59-A6C34878D82A}">
                    <a16:rowId xmlns:a16="http://schemas.microsoft.com/office/drawing/2014/main" val="1654992423"/>
                  </a:ext>
                </a:extLst>
              </a:tr>
            </a:tbl>
          </a:graphicData>
        </a:graphic>
      </p:graphicFrame>
    </p:spTree>
    <p:extLst>
      <p:ext uri="{BB962C8B-B14F-4D97-AF65-F5344CB8AC3E}">
        <p14:creationId xmlns:p14="http://schemas.microsoft.com/office/powerpoint/2010/main" val="4214502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C743F21-D8A9-4E20-AE2A-819817C6B132}"/>
              </a:ext>
              <a:ext uri="{C183D7F6-B498-43B3-948B-1728B52AA6E4}">
                <adec:decorative xmlns:adec="http://schemas.microsoft.com/office/drawing/2017/decorative" val="1"/>
              </a:ext>
            </a:extLst>
          </p:cNvPr>
          <p:cNvSpPr>
            <a:spLocks noGrp="1"/>
          </p:cNvSpPr>
          <p:nvPr>
            <p:ph type="sldNum" sz="quarter" idx="10"/>
          </p:nvPr>
        </p:nvSpPr>
        <p:spPr>
          <a:xfrm>
            <a:off x="361545" y="6453120"/>
            <a:ext cx="456143" cy="365125"/>
          </a:xfrm>
        </p:spPr>
        <p:txBody>
          <a:bodyPr vert="horz" lIns="91440" tIns="45720" rIns="91440" bIns="45720" rtlCol="0" anchor="ctr">
            <a:normAutofit/>
          </a:bodyPr>
          <a:lstStyle/>
          <a:p>
            <a:pPr algn="r">
              <a:spcAft>
                <a:spcPts val="600"/>
              </a:spcAft>
              <a:defRPr/>
            </a:pPr>
            <a:fld id="{843CCB1A-5FAC-44C2-A958-39EC00897567}" type="slidenum">
              <a:rPr lang="en-US" smtClean="0"/>
              <a:pPr algn="r">
                <a:spcAft>
                  <a:spcPts val="600"/>
                </a:spcAft>
                <a:defRPr/>
              </a:pPr>
              <a:t>8</a:t>
            </a:fld>
            <a:endParaRPr lang="en-US" dirty="0"/>
          </a:p>
        </p:txBody>
      </p:sp>
      <p:pic>
        <p:nvPicPr>
          <p:cNvPr id="5" name="Picture 4">
            <a:extLst>
              <a:ext uri="{FF2B5EF4-FFF2-40B4-BE49-F238E27FC236}">
                <a16:creationId xmlns:a16="http://schemas.microsoft.com/office/drawing/2014/main" id="{820890B6-0004-40C3-AD05-A68A1895CB5C}"/>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0" y="5943600"/>
            <a:ext cx="604314" cy="73342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4970E8FB-2EA5-A574-59E1-8C8BFD32A529}"/>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sz="1600" b="1" dirty="0">
                <a:solidFill>
                  <a:schemeClr val="bg2"/>
                </a:solidFill>
              </a:rPr>
              <a:t>SSDI Allowance Rate  </a:t>
            </a:r>
            <a:br>
              <a:rPr lang="en-US" sz="1600" b="1" dirty="0">
                <a:solidFill>
                  <a:schemeClr val="bg2"/>
                </a:solidFill>
              </a:rPr>
            </a:br>
            <a:endParaRPr lang="en-US" sz="1600" dirty="0">
              <a:solidFill>
                <a:schemeClr val="bg2"/>
              </a:solidFill>
            </a:endParaRPr>
          </a:p>
        </p:txBody>
      </p:sp>
      <p:graphicFrame>
        <p:nvGraphicFramePr>
          <p:cNvPr id="6" name="Chart 5" descr="Bar chart showing SSDI allowance rate in percentage by state. The average SSDI allowance rate in the US is around 40% that is around 40% of the SSDI applications are successful in any given year. ">
            <a:extLst>
              <a:ext uri="{FF2B5EF4-FFF2-40B4-BE49-F238E27FC236}">
                <a16:creationId xmlns:a16="http://schemas.microsoft.com/office/drawing/2014/main" id="{82F4D9C6-B4B8-4725-AC29-5EFBAA053070}"/>
              </a:ext>
            </a:extLst>
          </p:cNvPr>
          <p:cNvGraphicFramePr>
            <a:graphicFrameLocks/>
          </p:cNvGraphicFramePr>
          <p:nvPr>
            <p:extLst>
              <p:ext uri="{D42A27DB-BD31-4B8C-83A1-F6EECF244321}">
                <p14:modId xmlns:p14="http://schemas.microsoft.com/office/powerpoint/2010/main" val="750726344"/>
              </p:ext>
            </p:extLst>
          </p:nvPr>
        </p:nvGraphicFramePr>
        <p:xfrm>
          <a:off x="361587" y="184163"/>
          <a:ext cx="11074101" cy="6076651"/>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7E2848B4-E03F-4C2F-B05F-0100C67894C6}"/>
              </a:ext>
            </a:extLst>
          </p:cNvPr>
          <p:cNvSpPr txBox="1"/>
          <p:nvPr/>
        </p:nvSpPr>
        <p:spPr>
          <a:xfrm>
            <a:off x="1355678" y="6171914"/>
            <a:ext cx="9416955"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Paul, S., Rafal, M., &amp; Houtenville, A. (2020). Annual Disability Statistics Compendium: 2020 (Table 15.1). Durham, NH: University of New Hampshire, Institute on Disability. Note: Sourced from Social Security Administration, 2019, SSA State Agency Monthly Workload Data. </a:t>
            </a:r>
          </a:p>
        </p:txBody>
      </p:sp>
    </p:spTree>
    <p:extLst>
      <p:ext uri="{BB962C8B-B14F-4D97-AF65-F5344CB8AC3E}">
        <p14:creationId xmlns:p14="http://schemas.microsoft.com/office/powerpoint/2010/main" val="933303766"/>
      </p:ext>
    </p:extLst>
  </p:cSld>
  <p:clrMapOvr>
    <a:masterClrMapping/>
  </p:clrMapOvr>
  <mc:AlternateContent xmlns:mc="http://schemas.openxmlformats.org/markup-compatibility/2006" xmlns:p14="http://schemas.microsoft.com/office/powerpoint/2010/main">
    <mc:Choice Requires="p14">
      <p:transition p14:dur="10" advClick="0" advTm="33000"/>
    </mc:Choice>
    <mc:Fallback xmlns="">
      <p:transition advClick="0" advTm="33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7ED7642-093E-4B1E-A9DD-6E0F6A9CDCE9}"/>
              </a:ext>
            </a:extLst>
          </p:cNvPr>
          <p:cNvSpPr txBox="1">
            <a:spLocks noGrp="1"/>
          </p:cNvSpPr>
          <p:nvPr>
            <p:ph type="title" idx="4294967295"/>
          </p:nvPr>
        </p:nvSpPr>
        <p:spPr>
          <a:xfrm>
            <a:off x="817582" y="601117"/>
            <a:ext cx="10585524" cy="81889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400" b="1" i="0" kern="1200">
                <a:solidFill>
                  <a:srgbClr val="013591"/>
                </a:solidFill>
                <a:latin typeface="Source Sans Pro" panose="020B0503030403020204" pitchFamily="34" charset="77"/>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13591"/>
                </a:solidFill>
                <a:effectLst/>
                <a:uLnTx/>
                <a:uFillTx/>
                <a:latin typeface="Source Sans Pro" panose="020B0503030403020204" pitchFamily="34" charset="77"/>
                <a:ea typeface="+mj-ea"/>
                <a:cs typeface="+mj-cs"/>
              </a:rPr>
              <a:t>Supplemental Security Income (SSI)</a:t>
            </a:r>
          </a:p>
        </p:txBody>
      </p:sp>
      <p:graphicFrame>
        <p:nvGraphicFramePr>
          <p:cNvPr id="3" name="Table 2">
            <a:extLst>
              <a:ext uri="{FF2B5EF4-FFF2-40B4-BE49-F238E27FC236}">
                <a16:creationId xmlns:a16="http://schemas.microsoft.com/office/drawing/2014/main" id="{C2741798-9B76-43E0-8E7A-CE1087874A13}"/>
              </a:ext>
            </a:extLst>
          </p:cNvPr>
          <p:cNvGraphicFramePr>
            <a:graphicFrameLocks noGrp="1"/>
          </p:cNvGraphicFramePr>
          <p:nvPr>
            <p:extLst>
              <p:ext uri="{D42A27DB-BD31-4B8C-83A1-F6EECF244321}">
                <p14:modId xmlns:p14="http://schemas.microsoft.com/office/powerpoint/2010/main" val="1934439429"/>
              </p:ext>
            </p:extLst>
          </p:nvPr>
        </p:nvGraphicFramePr>
        <p:xfrm>
          <a:off x="817582" y="1817914"/>
          <a:ext cx="10079916" cy="3870960"/>
        </p:xfrm>
        <a:graphic>
          <a:graphicData uri="http://schemas.openxmlformats.org/drawingml/2006/table">
            <a:tbl>
              <a:tblPr firstRow="1" bandRow="1">
                <a:tableStyleId>{5C22544A-7EE6-4342-B048-85BDC9FD1C3A}</a:tableStyleId>
              </a:tblPr>
              <a:tblGrid>
                <a:gridCol w="2519979">
                  <a:extLst>
                    <a:ext uri="{9D8B030D-6E8A-4147-A177-3AD203B41FA5}">
                      <a16:colId xmlns:a16="http://schemas.microsoft.com/office/drawing/2014/main" val="298479848"/>
                    </a:ext>
                  </a:extLst>
                </a:gridCol>
                <a:gridCol w="2519979">
                  <a:extLst>
                    <a:ext uri="{9D8B030D-6E8A-4147-A177-3AD203B41FA5}">
                      <a16:colId xmlns:a16="http://schemas.microsoft.com/office/drawing/2014/main" val="2636911944"/>
                    </a:ext>
                  </a:extLst>
                </a:gridCol>
                <a:gridCol w="2519979">
                  <a:extLst>
                    <a:ext uri="{9D8B030D-6E8A-4147-A177-3AD203B41FA5}">
                      <a16:colId xmlns:a16="http://schemas.microsoft.com/office/drawing/2014/main" val="67187682"/>
                    </a:ext>
                  </a:extLst>
                </a:gridCol>
                <a:gridCol w="2519979">
                  <a:extLst>
                    <a:ext uri="{9D8B030D-6E8A-4147-A177-3AD203B41FA5}">
                      <a16:colId xmlns:a16="http://schemas.microsoft.com/office/drawing/2014/main" val="3819973416"/>
                    </a:ext>
                  </a:extLst>
                </a:gridCol>
              </a:tblGrid>
              <a:tr h="434620">
                <a:tc>
                  <a:txBody>
                    <a:bodyPr/>
                    <a:lstStyle/>
                    <a:p>
                      <a:r>
                        <a:rPr lang="en-US" sz="2200" dirty="0"/>
                        <a:t>What?</a:t>
                      </a:r>
                    </a:p>
                  </a:txBody>
                  <a:tcPr/>
                </a:tc>
                <a:tc>
                  <a:txBody>
                    <a:bodyPr/>
                    <a:lstStyle/>
                    <a:p>
                      <a:r>
                        <a:rPr lang="en-US" sz="2200" dirty="0"/>
                        <a:t>Who?</a:t>
                      </a:r>
                    </a:p>
                  </a:txBody>
                  <a:tcPr/>
                </a:tc>
                <a:tc>
                  <a:txBody>
                    <a:bodyPr/>
                    <a:lstStyle/>
                    <a:p>
                      <a:r>
                        <a:rPr lang="en-US" sz="2200" dirty="0"/>
                        <a:t>Website</a:t>
                      </a:r>
                    </a:p>
                  </a:txBody>
                  <a:tcPr/>
                </a:tc>
                <a:tc>
                  <a:txBody>
                    <a:bodyPr/>
                    <a:lstStyle/>
                    <a:p>
                      <a:r>
                        <a:rPr lang="en-US" sz="2200" dirty="0"/>
                        <a:t>Data points available</a:t>
                      </a:r>
                    </a:p>
                  </a:txBody>
                  <a:tcPr/>
                </a:tc>
                <a:extLst>
                  <a:ext uri="{0D108BD9-81ED-4DB2-BD59-A6C34878D82A}">
                    <a16:rowId xmlns:a16="http://schemas.microsoft.com/office/drawing/2014/main" val="3566518529"/>
                  </a:ext>
                </a:extLst>
              </a:tr>
              <a:tr h="2607717">
                <a:tc>
                  <a:txBody>
                    <a:bodyPr/>
                    <a:lstStyle/>
                    <a:p>
                      <a:pPr marL="285750" indent="-285750">
                        <a:buFont typeface="Arial" panose="020B0604020202020204" pitchFamily="34" charset="0"/>
                        <a:buChar char="•"/>
                      </a:pPr>
                      <a:r>
                        <a:rPr lang="en-US" dirty="0"/>
                        <a:t>Administered by the Social Security Administration</a:t>
                      </a:r>
                    </a:p>
                    <a:p>
                      <a:pPr marL="285750" indent="-285750">
                        <a:buFont typeface="Arial" panose="020B0604020202020204" pitchFamily="34" charset="0"/>
                        <a:buChar char="•"/>
                      </a:pPr>
                      <a:r>
                        <a:rPr lang="en-US" sz="1800" dirty="0">
                          <a:cs typeface="Calibri" panose="020F0502020204030204" pitchFamily="34" charset="0"/>
                        </a:rPr>
                        <a:t>Federal income supplement program funded by general tax revenues</a:t>
                      </a:r>
                    </a:p>
                    <a:p>
                      <a:pPr marL="285750" indent="-285750">
                        <a:buFont typeface="Arial" panose="020B0604020202020204" pitchFamily="34" charset="0"/>
                        <a:buChar char="•"/>
                      </a:pPr>
                      <a:r>
                        <a:rPr lang="en-US" sz="1800" dirty="0">
                          <a:cs typeface="Calibri" panose="020F0502020204030204" pitchFamily="34" charset="0"/>
                        </a:rPr>
                        <a:t>Provides cash to meet basic needs of food, shelter and clothing</a:t>
                      </a:r>
                    </a:p>
                    <a:p>
                      <a:pPr marL="285750" indent="-285750">
                        <a:buFont typeface="Arial" panose="020B0604020202020204" pitchFamily="34" charset="0"/>
                        <a:buChar char="•"/>
                      </a:pPr>
                      <a:endParaRPr lang="en-US" dirty="0"/>
                    </a:p>
                  </a:txBody>
                  <a:tcPr/>
                </a:tc>
                <a:tc>
                  <a:txBody>
                    <a:bodyPr/>
                    <a:lstStyle/>
                    <a:p>
                      <a:pPr marL="285750" indent="-285750">
                        <a:buFont typeface="Arial" panose="020B0604020202020204" pitchFamily="34" charset="0"/>
                        <a:buChar char="•"/>
                      </a:pPr>
                      <a:r>
                        <a:rPr lang="en-US" dirty="0"/>
                        <a:t>Aged, blind and people with disabilities who have little or no income</a:t>
                      </a:r>
                    </a:p>
                  </a:txBody>
                  <a:tcPr/>
                </a:tc>
                <a:tc>
                  <a:txBody>
                    <a:bodyPr/>
                    <a:lstStyle/>
                    <a:p>
                      <a:pPr marL="285750" indent="-285750">
                        <a:buFont typeface="Arial" panose="020B0604020202020204" pitchFamily="34" charset="0"/>
                        <a:buChar char="•"/>
                      </a:pPr>
                      <a:r>
                        <a:rPr lang="en-US" dirty="0"/>
                        <a:t>Main website – </a:t>
                      </a:r>
                    </a:p>
                    <a:p>
                      <a:pPr marL="0" indent="0">
                        <a:buFont typeface="Arial" panose="020B0604020202020204" pitchFamily="34" charset="0"/>
                        <a:buNone/>
                      </a:pPr>
                      <a:r>
                        <a:rPr lang="en-US" dirty="0">
                          <a:hlinkClick r:id="rId3"/>
                        </a:rPr>
                        <a:t>https://www.ssa.gov/policy/docs/statcomps/supplement/2019/7b.html</a:t>
                      </a:r>
                      <a:endParaRPr lang="en-US" dirty="0"/>
                    </a:p>
                    <a:p>
                      <a:pPr marL="0" indent="0">
                        <a:buFont typeface="Arial" panose="020B0604020202020204" pitchFamily="34" charset="0"/>
                        <a:buNone/>
                      </a:pPr>
                      <a:endParaRPr lang="en-US" dirty="0"/>
                    </a:p>
                    <a:p>
                      <a:pPr marL="285750" indent="-285750">
                        <a:buFont typeface="Arial" panose="020B0604020202020204" pitchFamily="34" charset="0"/>
                        <a:buChar char="•"/>
                      </a:pPr>
                      <a:r>
                        <a:rPr lang="en-US" dirty="0"/>
                        <a:t>Compendium – </a:t>
                      </a:r>
                    </a:p>
                    <a:p>
                      <a:pPr marL="0" indent="0">
                        <a:buFont typeface="Arial" panose="020B0604020202020204" pitchFamily="34" charset="0"/>
                        <a:buNone/>
                      </a:pPr>
                      <a:r>
                        <a:rPr lang="en-US" dirty="0">
                          <a:hlinkClick r:id="rId4"/>
                        </a:rPr>
                        <a:t>https://disabilitycompendium.org/</a:t>
                      </a:r>
                      <a:endParaRPr lang="en-US" dirty="0"/>
                    </a:p>
                    <a:p>
                      <a:pPr marL="0" indent="0">
                        <a:buFont typeface="Arial" panose="020B0604020202020204" pitchFamily="34" charset="0"/>
                        <a:buNone/>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txBody>
                  <a:tcPr/>
                </a:tc>
                <a:tc>
                  <a:txBody>
                    <a:bodyPr/>
                    <a:lstStyle/>
                    <a:p>
                      <a:pPr marL="285750" indent="-285750">
                        <a:buFont typeface="Arial" panose="020B0604020202020204" pitchFamily="34" charset="0"/>
                        <a:buChar char="•"/>
                      </a:pPr>
                      <a:r>
                        <a:rPr lang="en-US" dirty="0"/>
                        <a:t>Number of recipients</a:t>
                      </a:r>
                    </a:p>
                    <a:p>
                      <a:pPr marL="285750" indent="-285750">
                        <a:buFont typeface="Arial" panose="020B0604020202020204" pitchFamily="34" charset="0"/>
                        <a:buChar char="•"/>
                      </a:pPr>
                      <a:r>
                        <a:rPr lang="en-US" dirty="0"/>
                        <a:t>Total payment received</a:t>
                      </a:r>
                    </a:p>
                    <a:p>
                      <a:pPr marL="285750" indent="-285750">
                        <a:buFont typeface="Arial" panose="020B0604020202020204" pitchFamily="34" charset="0"/>
                        <a:buChar char="•"/>
                      </a:pPr>
                      <a:r>
                        <a:rPr lang="en-US" dirty="0"/>
                        <a:t>Average monthly payments</a:t>
                      </a:r>
                    </a:p>
                    <a:p>
                      <a:pPr marL="285750" indent="-285750">
                        <a:buFont typeface="Arial" panose="020B0604020202020204" pitchFamily="34" charset="0"/>
                        <a:buChar char="•"/>
                      </a:pPr>
                      <a:r>
                        <a:rPr lang="en-US" dirty="0"/>
                        <a:t>Number of blind and disabled recipients</a:t>
                      </a:r>
                    </a:p>
                    <a:p>
                      <a:pPr marL="285750" indent="-285750">
                        <a:buFont typeface="Arial" panose="020B0604020202020204" pitchFamily="34" charset="0"/>
                        <a:buChar char="•"/>
                      </a:pPr>
                      <a:r>
                        <a:rPr lang="en-US" dirty="0"/>
                        <a:t>Number of federally administered awards</a:t>
                      </a:r>
                    </a:p>
                  </a:txBody>
                  <a:tcPr/>
                </a:tc>
                <a:extLst>
                  <a:ext uri="{0D108BD9-81ED-4DB2-BD59-A6C34878D82A}">
                    <a16:rowId xmlns:a16="http://schemas.microsoft.com/office/drawing/2014/main" val="1654992423"/>
                  </a:ext>
                </a:extLst>
              </a:tr>
            </a:tbl>
          </a:graphicData>
        </a:graphic>
      </p:graphicFrame>
    </p:spTree>
    <p:extLst>
      <p:ext uri="{BB962C8B-B14F-4D97-AF65-F5344CB8AC3E}">
        <p14:creationId xmlns:p14="http://schemas.microsoft.com/office/powerpoint/2010/main" val="35884385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48873|-10780376|-3468525|-5151986|-9539986|Markido&quot;,&quot;Id&quot;:&quot;6142217434413314641dad94&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HPowerpointTemplateWHITE1  -  Read-Only" id="{63B5605D-EC25-401F-BB01-4F26CDC26DEB}" vid="{1D341EF9-CACC-4201-999D-88C7ACF3B91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4277</TotalTime>
  <Words>1729</Words>
  <Application>Microsoft Office PowerPoint</Application>
  <PresentationFormat>Widescreen</PresentationFormat>
  <Paragraphs>246</Paragraphs>
  <Slides>20</Slides>
  <Notes>20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Arial</vt:lpstr>
      <vt:lpstr>Calibri</vt:lpstr>
      <vt:lpstr>Calibri Light</vt:lpstr>
      <vt:lpstr>Segoe UI</vt:lpstr>
      <vt:lpstr>Source Sans Pro</vt:lpstr>
      <vt:lpstr>Source Sans Pro Light</vt:lpstr>
      <vt:lpstr>Times New Roman</vt:lpstr>
      <vt:lpstr>Wingdings</vt:lpstr>
      <vt:lpstr>Office Theme</vt:lpstr>
      <vt:lpstr>1_Custom Design</vt:lpstr>
      <vt:lpstr>Disparities and Program Participation </vt:lpstr>
      <vt:lpstr>Agenda</vt:lpstr>
      <vt:lpstr>Disability Focused Programs and Policies</vt:lpstr>
      <vt:lpstr>Individuals with Disabilities Education Act (IDEA)</vt:lpstr>
      <vt:lpstr>Students Served by IDEA Part B in the U.S. by Age in 2018 </vt:lpstr>
      <vt:lpstr>Students Ages 6-21 Years Served by IDEA, Part B in 2018 by Select Diagnostic Categories </vt:lpstr>
      <vt:lpstr>Social Security Disability Insurance (SSDI)</vt:lpstr>
      <vt:lpstr>SSDI Allowance Rate   </vt:lpstr>
      <vt:lpstr>Supplemental Security Income (SSI)</vt:lpstr>
      <vt:lpstr>Supplemental security income</vt:lpstr>
      <vt:lpstr>Vocational Rehabilitation (VR)</vt:lpstr>
      <vt:lpstr>Vocational rehabilitation</vt:lpstr>
      <vt:lpstr>Think out loud</vt:lpstr>
      <vt:lpstr>Public Health Insurance Programs</vt:lpstr>
      <vt:lpstr>Paul, S., Rafal, M., &amp; Houtenville, A. (2020). Annual Disability Statistics Compendium: 2020 (Tables 9.1 &amp; 9.2). Durham, NH: University of New Hampshire, Institute on Disability. Note: Authors’ calculations using the U.S. Census Bureau American Community Survey, Public Use Microdata Sample, 2019, which is subject to sampling variation.</vt:lpstr>
      <vt:lpstr>Veterans Administration (VA) Disability Compensation</vt:lpstr>
      <vt:lpstr>VA Disability Compensation &amp; Pension Benefits Paid by State, 2019</vt:lpstr>
      <vt:lpstr>Conclusion</vt:lpstr>
      <vt:lpstr>References</vt:lpstr>
      <vt:lpstr>Answer key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Disparities and Program Participation</dc:title>
  <dc:creator>Paul, Shreya</dc:creator>
  <cp:lastModifiedBy>Shreya Paul</cp:lastModifiedBy>
  <cp:revision>189</cp:revision>
  <cp:lastPrinted>2021-07-23T14:56:29Z</cp:lastPrinted>
  <dcterms:created xsi:type="dcterms:W3CDTF">2021-04-30T19:27:52Z</dcterms:created>
  <dcterms:modified xsi:type="dcterms:W3CDTF">2022-08-09T13:53:42Z</dcterms:modified>
</cp:coreProperties>
</file>