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7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8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7" r:id="rId3"/>
    <p:sldId id="279" r:id="rId4"/>
    <p:sldId id="480" r:id="rId5"/>
    <p:sldId id="462" r:id="rId6"/>
    <p:sldId id="475" r:id="rId7"/>
    <p:sldId id="463" r:id="rId8"/>
    <p:sldId id="484" r:id="rId9"/>
    <p:sldId id="479" r:id="rId10"/>
    <p:sldId id="438" r:id="rId11"/>
    <p:sldId id="454" r:id="rId12"/>
    <p:sldId id="455" r:id="rId13"/>
    <p:sldId id="456" r:id="rId14"/>
    <p:sldId id="473" r:id="rId15"/>
    <p:sldId id="474" r:id="rId16"/>
    <p:sldId id="483" r:id="rId17"/>
    <p:sldId id="482" r:id="rId18"/>
    <p:sldId id="485" r:id="rId19"/>
    <p:sldId id="48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35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3299A-2458-4D03-80E3-CF53A1754762}" v="15" dt="2022-08-05T19:21:32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59740" autoAdjust="0"/>
  </p:normalViewPr>
  <p:slideViewPr>
    <p:cSldViewPr snapToGrid="0">
      <p:cViewPr varScale="1">
        <p:scale>
          <a:sx n="43" d="100"/>
          <a:sy n="43" d="100"/>
        </p:scale>
        <p:origin x="978" y="42"/>
      </p:cViewPr>
      <p:guideLst/>
    </p:cSldViewPr>
  </p:slideViewPr>
  <p:outlineViewPr>
    <p:cViewPr>
      <p:scale>
        <a:sx n="33" d="100"/>
        <a:sy n="33" d="100"/>
      </p:scale>
      <p:origin x="0" y="-50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wyer Rogers" userId="iDw5KADnj1r7Ax+cSXMFWe2LP8w+/SideyLUsRqOu4E=" providerId="None" clId="Web-{7FA3299A-2458-4D03-80E3-CF53A1754762}"/>
    <pc:docChg chg="modSld">
      <pc:chgData name="Sawyer Rogers" userId="iDw5KADnj1r7Ax+cSXMFWe2LP8w+/SideyLUsRqOu4E=" providerId="None" clId="Web-{7FA3299A-2458-4D03-80E3-CF53A1754762}" dt="2022-08-05T19:21:31.489" v="12" actId="20577"/>
      <pc:docMkLst>
        <pc:docMk/>
      </pc:docMkLst>
      <pc:sldChg chg="modSp">
        <pc:chgData name="Sawyer Rogers" userId="iDw5KADnj1r7Ax+cSXMFWe2LP8w+/SideyLUsRqOu4E=" providerId="None" clId="Web-{7FA3299A-2458-4D03-80E3-CF53A1754762}" dt="2022-08-05T19:21:31.489" v="12" actId="20577"/>
        <pc:sldMkLst>
          <pc:docMk/>
          <pc:sldMk cId="4010452577" sldId="277"/>
        </pc:sldMkLst>
        <pc:spChg chg="mod">
          <ac:chgData name="Sawyer Rogers" userId="iDw5KADnj1r7Ax+cSXMFWe2LP8w+/SideyLUsRqOu4E=" providerId="None" clId="Web-{7FA3299A-2458-4D03-80E3-CF53A1754762}" dt="2022-08-05T19:21:28.629" v="4" actId="20577"/>
          <ac:spMkLst>
            <pc:docMk/>
            <pc:sldMk cId="4010452577" sldId="277"/>
            <ac:spMk id="2" creationId="{11556C3E-B0FB-4CF2-AAD3-2C4D4BD56ECA}"/>
          </ac:spMkLst>
        </pc:spChg>
        <pc:spChg chg="mod">
          <ac:chgData name="Sawyer Rogers" userId="iDw5KADnj1r7Ax+cSXMFWe2LP8w+/SideyLUsRqOu4E=" providerId="None" clId="Web-{7FA3299A-2458-4D03-80E3-CF53A1754762}" dt="2022-08-05T19:21:31.489" v="12" actId="20577"/>
          <ac:spMkLst>
            <pc:docMk/>
            <pc:sldMk cId="4010452577" sldId="277"/>
            <ac:spMk id="3" creationId="{8D7C39F2-EC9F-439D-BD42-CEF034434198}"/>
          </ac:spMkLst>
        </pc:spChg>
      </pc:sldChg>
      <pc:sldChg chg="delSp modSp">
        <pc:chgData name="Sawyer Rogers" userId="iDw5KADnj1r7Ax+cSXMFWe2LP8w+/SideyLUsRqOu4E=" providerId="None" clId="Web-{7FA3299A-2458-4D03-80E3-CF53A1754762}" dt="2022-08-05T19:09:38.880" v="3"/>
        <pc:sldMkLst>
          <pc:docMk/>
          <pc:sldMk cId="1389330945" sldId="480"/>
        </pc:sldMkLst>
        <pc:spChg chg="del mod">
          <ac:chgData name="Sawyer Rogers" userId="iDw5KADnj1r7Ax+cSXMFWe2LP8w+/SideyLUsRqOu4E=" providerId="None" clId="Web-{7FA3299A-2458-4D03-80E3-CF53A1754762}" dt="2022-08-05T19:09:38.880" v="3"/>
          <ac:spMkLst>
            <pc:docMk/>
            <pc:sldMk cId="1389330945" sldId="480"/>
            <ac:spMk id="2" creationId="{128CA331-C1A4-4619-A344-8C6EF4D0C233}"/>
          </ac:spMkLst>
        </pc:spChg>
        <pc:spChg chg="del mod">
          <ac:chgData name="Sawyer Rogers" userId="iDw5KADnj1r7Ax+cSXMFWe2LP8w+/SideyLUsRqOu4E=" providerId="None" clId="Web-{7FA3299A-2458-4D03-80E3-CF53A1754762}" dt="2022-08-05T19:09:35.505" v="1"/>
          <ac:spMkLst>
            <pc:docMk/>
            <pc:sldMk cId="1389330945" sldId="480"/>
            <ac:spMk id="3" creationId="{98243A2A-84B2-427F-A459-EB612CAB78B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iodserver.unh.edu\Groups\RRTC\Stats-RRTC_UNH\2015%20Compendium\Compendium%202015%20Tables%20Template%20---%20FINA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'1.3'!$A$1:$F$1</c:f>
              <c:strCache>
                <c:ptCount val="1"/>
                <c:pt idx="0">
                  <c:v>Table 1.3 Civilians Living in the Community for the United States and States, by Disability Status: 2014
</c:v>
                </c:pt>
              </c:strCache>
            </c:strRef>
          </c:tx>
          <c:spPr>
            <a:solidFill>
              <a:srgbClr val="000080"/>
            </a:solidFill>
          </c:spPr>
          <c:explosion val="25"/>
          <c:dPt>
            <c:idx val="0"/>
            <c:bubble3D val="0"/>
            <c:explosion val="30"/>
            <c:spPr>
              <a:solidFill>
                <a:srgbClr val="F28F0D"/>
              </a:solidFill>
            </c:spPr>
            <c:extLst>
              <c:ext xmlns:c16="http://schemas.microsoft.com/office/drawing/2014/chart" uri="{C3380CC4-5D6E-409C-BE32-E72D297353CC}">
                <c16:uniqueId val="{00000001-BC0F-4FF3-A81F-DCDEEE5E07FC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2-7A93-4011-A592-AEF14E1E94DC}"/>
              </c:ext>
            </c:extLst>
          </c:dPt>
          <c:cat>
            <c:strRef>
              <c:f>('1.3'!$C$3:$D$3,'1.3'!$E$3:$F$3)</c:f>
              <c:strCache>
                <c:ptCount val="3"/>
                <c:pt idx="0">
                  <c:v>Disability</c:v>
                </c:pt>
                <c:pt idx="2">
                  <c:v>No Disability</c:v>
                </c:pt>
              </c:strCache>
            </c:strRef>
          </c:cat>
          <c:val>
            <c:numRef>
              <c:f>('1.3'!$C$5,'1.3'!$E$5)</c:f>
              <c:numCache>
                <c:formatCode>#,##0</c:formatCode>
                <c:ptCount val="2"/>
                <c:pt idx="0">
                  <c:v>39674679</c:v>
                </c:pt>
                <c:pt idx="1">
                  <c:v>274215743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0F-4FF3-A81F-DCDEEE5E0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8520495340767"/>
          <c:y val="0.16103097112860895"/>
          <c:w val="0.63421999682925534"/>
          <c:h val="0.678434470691163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2850E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8421145343409254E-3"/>
                  <c:y val="-0.3343383343973895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20.2 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D92-4665-9F5C-EF78093C9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Total</c:v>
                </c:pt>
                <c:pt idx="1">
                  <c:v>Hearing</c:v>
                </c:pt>
                <c:pt idx="2">
                  <c:v>Vision</c:v>
                </c:pt>
                <c:pt idx="3">
                  <c:v>Cognitive</c:v>
                </c:pt>
                <c:pt idx="4">
                  <c:v>Ambulatory</c:v>
                </c:pt>
                <c:pt idx="5">
                  <c:v>Self-Care</c:v>
                </c:pt>
                <c:pt idx="6">
                  <c:v>Ind. Living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#,##0.0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92-4665-9F5C-EF78093C95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28F0D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-1.1185682326621924E-3"/>
                  <c:y val="-0.11936936936936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1D-400E-8D2B-0AEEA8647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Total</c:v>
                </c:pt>
                <c:pt idx="1">
                  <c:v>Hearing</c:v>
                </c:pt>
                <c:pt idx="2">
                  <c:v>Vision</c:v>
                </c:pt>
                <c:pt idx="3">
                  <c:v>Cognitive</c:v>
                </c:pt>
                <c:pt idx="4">
                  <c:v>Ambulatory</c:v>
                </c:pt>
                <c:pt idx="5">
                  <c:v>Self-Care</c:v>
                </c:pt>
                <c:pt idx="6">
                  <c:v>Ind. Living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92-4665-9F5C-EF78093C95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2990C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layout>
                <c:manualLayout>
                  <c:x val="1.1185682326621104E-3"/>
                  <c:y val="-0.11936936936936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1D-400E-8D2B-0AEEA8647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Total</c:v>
                </c:pt>
                <c:pt idx="1">
                  <c:v>Hearing</c:v>
                </c:pt>
                <c:pt idx="2">
                  <c:v>Vision</c:v>
                </c:pt>
                <c:pt idx="3">
                  <c:v>Cognitive</c:v>
                </c:pt>
                <c:pt idx="4">
                  <c:v>Ambulatory</c:v>
                </c:pt>
                <c:pt idx="5">
                  <c:v>Self-Care</c:v>
                </c:pt>
                <c:pt idx="6">
                  <c:v>Ind. Living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2" formatCode="#,##0.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92-4665-9F5C-EF78093C95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F2A30B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-8.2027389474491224E-17"/>
                  <c:y val="-0.17117117117117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1D-400E-8D2B-0AEEA8647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Total</c:v>
                </c:pt>
                <c:pt idx="1">
                  <c:v>Hearing</c:v>
                </c:pt>
                <c:pt idx="2">
                  <c:v>Vision</c:v>
                </c:pt>
                <c:pt idx="3">
                  <c:v>Cognitive</c:v>
                </c:pt>
                <c:pt idx="4">
                  <c:v>Ambulatory</c:v>
                </c:pt>
                <c:pt idx="5">
                  <c:v>Self-Care</c:v>
                </c:pt>
                <c:pt idx="6">
                  <c:v>Ind. Living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3" formatCode="#,##0.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92-4665-9F5C-EF78093C95A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F2AD0A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-8.2027389474491224E-17"/>
                  <c:y val="-0.18918918918918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1D-400E-8D2B-0AEEA8647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Total</c:v>
                </c:pt>
                <c:pt idx="1">
                  <c:v>Hearing</c:v>
                </c:pt>
                <c:pt idx="2">
                  <c:v>Vision</c:v>
                </c:pt>
                <c:pt idx="3">
                  <c:v>Cognitive</c:v>
                </c:pt>
                <c:pt idx="4">
                  <c:v>Ambulatory</c:v>
                </c:pt>
                <c:pt idx="5">
                  <c:v>Self-Care</c:v>
                </c:pt>
                <c:pt idx="6">
                  <c:v>Ind. Living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4" formatCode="#,##0.0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92-4665-9F5C-EF78093C95A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rgbClr val="F2B709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5"/>
              <c:layout>
                <c:manualLayout>
                  <c:x val="-2.2371364653244667E-3"/>
                  <c:y val="-9.9099099099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1D-400E-8D2B-0AEEA8647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Total</c:v>
                </c:pt>
                <c:pt idx="1">
                  <c:v>Hearing</c:v>
                </c:pt>
                <c:pt idx="2">
                  <c:v>Vision</c:v>
                </c:pt>
                <c:pt idx="3">
                  <c:v>Cognitive</c:v>
                </c:pt>
                <c:pt idx="4">
                  <c:v>Ambulatory</c:v>
                </c:pt>
                <c:pt idx="5">
                  <c:v>Self-Care</c:v>
                </c:pt>
                <c:pt idx="6">
                  <c:v>Ind. Living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5" formatCode="#,##0.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92-4665-9F5C-EF78093C95A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solidFill>
              <a:srgbClr val="F2C108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F2C108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AD92-4665-9F5C-EF78093C95A3}"/>
              </c:ext>
            </c:extLst>
          </c:dPt>
          <c:dLbls>
            <c:dLbl>
              <c:idx val="6"/>
              <c:layout>
                <c:manualLayout>
                  <c:x val="0"/>
                  <c:y val="-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D92-4665-9F5C-EF78093C9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Total</c:v>
                </c:pt>
                <c:pt idx="1">
                  <c:v>Hearing</c:v>
                </c:pt>
                <c:pt idx="2">
                  <c:v>Vision</c:v>
                </c:pt>
                <c:pt idx="3">
                  <c:v>Cognitive</c:v>
                </c:pt>
                <c:pt idx="4">
                  <c:v>Ambulatory</c:v>
                </c:pt>
                <c:pt idx="5">
                  <c:v>Self-Care</c:v>
                </c:pt>
                <c:pt idx="6">
                  <c:v>Ind. Living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6" formatCode="#,##0.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D92-4665-9F5C-EF78093C9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7373296"/>
        <c:axId val="387373688"/>
      </c:barChart>
      <c:catAx>
        <c:axId val="387373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Disability Type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3"/>
            </a:pPr>
            <a:endParaRPr lang="en-US"/>
          </a:p>
        </c:txPr>
        <c:crossAx val="387373688"/>
        <c:crosses val="autoZero"/>
        <c:auto val="1"/>
        <c:lblAlgn val="ctr"/>
        <c:lblOffset val="100"/>
        <c:noMultiLvlLbl val="0"/>
      </c:catAx>
      <c:valAx>
        <c:axId val="387373688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Percentage</a:t>
                </a:r>
              </a:p>
            </c:rich>
          </c:tx>
          <c:overlay val="0"/>
        </c:title>
        <c:numFmt formatCode="#,##0.0" sourceLinked="1"/>
        <c:majorTickMark val="out"/>
        <c:minorTickMark val="none"/>
        <c:tickLblPos val="nextTo"/>
        <c:crossAx val="387373296"/>
        <c:crosses val="autoZero"/>
        <c:crossBetween val="between"/>
        <c:majorUnit val="5"/>
        <c:minorUnit val="5"/>
      </c:valAx>
      <c:spPr>
        <a:noFill/>
        <a:ln w="25433"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3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Percent with Less High School Diploma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1577302837145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280423684903447E-2"/>
          <c:y val="8.170166229221347E-2"/>
          <c:w val="0.87213876784819389"/>
          <c:h val="0.7455330867732442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People with Disabilities</c:v>
                </c:pt>
              </c:strCache>
            </c:strRef>
          </c:tx>
          <c:spPr>
            <a:ln w="76200" cap="rnd">
              <a:solidFill>
                <a:srgbClr val="4472C4">
                  <a:alpha val="70000"/>
                </a:srgbClr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0.23399999999999999</c:v>
                </c:pt>
                <c:pt idx="1">
                  <c:v>0.24</c:v>
                </c:pt>
                <c:pt idx="2">
                  <c:v>0.22800000000000001</c:v>
                </c:pt>
                <c:pt idx="3">
                  <c:v>0.222</c:v>
                </c:pt>
                <c:pt idx="4">
                  <c:v>0.222</c:v>
                </c:pt>
                <c:pt idx="5">
                  <c:v>0.20600000000000002</c:v>
                </c:pt>
                <c:pt idx="6">
                  <c:v>0.19800000000000001</c:v>
                </c:pt>
                <c:pt idx="7">
                  <c:v>0.192</c:v>
                </c:pt>
                <c:pt idx="8">
                  <c:v>0.191</c:v>
                </c:pt>
                <c:pt idx="9">
                  <c:v>0.17300000000000001</c:v>
                </c:pt>
                <c:pt idx="10">
                  <c:v>0.16699999999999998</c:v>
                </c:pt>
                <c:pt idx="11">
                  <c:v>0.1636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3E-41C4-B491-77F1BC1DBB1A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People without Disabilities</c:v>
                </c:pt>
              </c:strCache>
            </c:strRef>
          </c:tx>
          <c:spPr>
            <a:ln w="76200" cap="rnd">
              <a:solidFill>
                <a:srgbClr val="E75104">
                  <a:alpha val="75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0.127</c:v>
                </c:pt>
                <c:pt idx="1">
                  <c:v>0.12</c:v>
                </c:pt>
                <c:pt idx="2">
                  <c:v>0.11900000000000001</c:v>
                </c:pt>
                <c:pt idx="3">
                  <c:v>0.111</c:v>
                </c:pt>
                <c:pt idx="4">
                  <c:v>0.106</c:v>
                </c:pt>
                <c:pt idx="5">
                  <c:v>0.105</c:v>
                </c:pt>
                <c:pt idx="6">
                  <c:v>9.8000000000000004E-2</c:v>
                </c:pt>
                <c:pt idx="7">
                  <c:v>9.4E-2</c:v>
                </c:pt>
                <c:pt idx="8">
                  <c:v>8.900000000000001E-2</c:v>
                </c:pt>
                <c:pt idx="9">
                  <c:v>8.1000000000000003E-2</c:v>
                </c:pt>
                <c:pt idx="10">
                  <c:v>7.6999999999999999E-2</c:v>
                </c:pt>
                <c:pt idx="11">
                  <c:v>7.3300000000000004E-2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3E-41C4-B491-77F1BC1DB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297080"/>
        <c:axId val="982297736"/>
      </c:lineChart>
      <c:catAx>
        <c:axId val="982297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U.S. Census Bureau. (2008-2019). American community survey. In Rafal, M. &amp; Houtenville A. (Eds.) Annual report on people with disabilities in America: 2020 (Figure 3). Durham, NH: University of New Hampshire, Institute on Disability.</a:t>
                </a:r>
              </a:p>
            </c:rich>
          </c:tx>
          <c:layout>
            <c:manualLayout>
              <c:xMode val="edge"/>
              <c:yMode val="edge"/>
              <c:x val="0.11131295177908586"/>
              <c:y val="0.902873419231686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297736"/>
        <c:crosses val="autoZero"/>
        <c:auto val="1"/>
        <c:lblAlgn val="ctr"/>
        <c:lblOffset val="100"/>
        <c:noMultiLvlLbl val="0"/>
      </c:catAx>
      <c:valAx>
        <c:axId val="982297736"/>
        <c:scaling>
          <c:orientation val="minMax"/>
          <c:max val="0.4"/>
          <c:min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29708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Percent with Bachelor's Degree or More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55455568053993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598629054863286E-2"/>
          <c:y val="6.4474400114396771E-2"/>
          <c:w val="0.87476768680613948"/>
          <c:h val="0.7396647578143640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People with Disabilities</c:v>
                </c:pt>
              </c:strCache>
            </c:strRef>
          </c:tx>
          <c:spPr>
            <a:ln w="76200" cap="rnd">
              <a:solidFill>
                <a:srgbClr val="4472C4">
                  <a:alpha val="70000"/>
                </a:srgbClr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9.8000000000000004E-2</c:v>
                </c:pt>
                <c:pt idx="1">
                  <c:v>0.1</c:v>
                </c:pt>
                <c:pt idx="2">
                  <c:v>0.105</c:v>
                </c:pt>
                <c:pt idx="3">
                  <c:v>0.11</c:v>
                </c:pt>
                <c:pt idx="4">
                  <c:v>0.107</c:v>
                </c:pt>
                <c:pt idx="5">
                  <c:v>0.124</c:v>
                </c:pt>
                <c:pt idx="6">
                  <c:v>0.128</c:v>
                </c:pt>
                <c:pt idx="7">
                  <c:v>0.13500000000000001</c:v>
                </c:pt>
                <c:pt idx="8">
                  <c:v>0.13900000000000001</c:v>
                </c:pt>
                <c:pt idx="9">
                  <c:v>0.15</c:v>
                </c:pt>
                <c:pt idx="10">
                  <c:v>0.156</c:v>
                </c:pt>
                <c:pt idx="11">
                  <c:v>0.161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96-44C4-80F4-32BFF0391579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People without Disabilities</c:v>
                </c:pt>
              </c:strCache>
            </c:strRef>
          </c:tx>
          <c:spPr>
            <a:ln w="76200" cap="rnd">
              <a:solidFill>
                <a:srgbClr val="E75104">
                  <a:alpha val="75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0.313</c:v>
                </c:pt>
                <c:pt idx="1">
                  <c:v>0.32799999999999996</c:v>
                </c:pt>
                <c:pt idx="2">
                  <c:v>0.33100000000000002</c:v>
                </c:pt>
                <c:pt idx="3">
                  <c:v>0.33600000000000002</c:v>
                </c:pt>
                <c:pt idx="4">
                  <c:v>0.34399999999999997</c:v>
                </c:pt>
                <c:pt idx="5">
                  <c:v>0.34799999999999998</c:v>
                </c:pt>
                <c:pt idx="6">
                  <c:v>0.35399999999999998</c:v>
                </c:pt>
                <c:pt idx="7">
                  <c:v>0.36200000000000004</c:v>
                </c:pt>
                <c:pt idx="8">
                  <c:v>0.371</c:v>
                </c:pt>
                <c:pt idx="9">
                  <c:v>0.377</c:v>
                </c:pt>
                <c:pt idx="10">
                  <c:v>0.38400000000000001</c:v>
                </c:pt>
                <c:pt idx="11">
                  <c:v>0.39200000000000002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96-44C4-80F4-32BFF0391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297080"/>
        <c:axId val="982297736"/>
      </c:lineChart>
      <c:catAx>
        <c:axId val="982297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U.S. Census Bureau. (2008-2019). American community survey. In Rafal, M. &amp; Houtenville A. (Eds.) Annual report on people with disabilities in America: 2020 (Figure 4). Durham, NH: University of New Hampshire, Institute on Disability.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10640422071027528"/>
              <c:y val="0.852979797979797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297736"/>
        <c:crosses val="autoZero"/>
        <c:auto val="1"/>
        <c:lblAlgn val="ctr"/>
        <c:lblOffset val="100"/>
        <c:noMultiLvlLbl val="0"/>
      </c:catAx>
      <c:valAx>
        <c:axId val="982297736"/>
        <c:scaling>
          <c:orientation val="minMax"/>
          <c:max val="0.4"/>
          <c:min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29708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Employment to Population Ratio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21101112360954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088380942673426E-2"/>
          <c:y val="8.7461226437604386E-2"/>
          <c:w val="0.87583210169117209"/>
          <c:h val="0.7224706703192819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People with Disabilities</c:v>
                </c:pt>
              </c:strCache>
            </c:strRef>
          </c:tx>
          <c:spPr>
            <a:ln w="76200" cap="rnd">
              <a:solidFill>
                <a:srgbClr val="4472C4">
                  <a:alpha val="70000"/>
                </a:srgbClr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0.39100000000000001</c:v>
                </c:pt>
                <c:pt idx="1">
                  <c:v>0.35399999999999998</c:v>
                </c:pt>
                <c:pt idx="2">
                  <c:v>0.33500000000000002</c:v>
                </c:pt>
                <c:pt idx="3">
                  <c:v>0.33</c:v>
                </c:pt>
                <c:pt idx="4">
                  <c:v>0.33</c:v>
                </c:pt>
                <c:pt idx="5">
                  <c:v>0.34100000000000003</c:v>
                </c:pt>
                <c:pt idx="6">
                  <c:v>0.34200000000000003</c:v>
                </c:pt>
                <c:pt idx="7">
                  <c:v>0.34799999999999998</c:v>
                </c:pt>
                <c:pt idx="8">
                  <c:v>0.36</c:v>
                </c:pt>
                <c:pt idx="9">
                  <c:v>0.36899999999999999</c:v>
                </c:pt>
                <c:pt idx="10">
                  <c:v>0.375</c:v>
                </c:pt>
                <c:pt idx="11">
                  <c:v>0.38900000000000001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A6-49F9-9DE9-EE433ED41B31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People without Disabilities</c:v>
                </c:pt>
              </c:strCache>
            </c:strRef>
          </c:tx>
          <c:spPr>
            <a:ln w="76200" cap="rnd">
              <a:solidFill>
                <a:srgbClr val="E75104">
                  <a:alpha val="75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0.77700000000000002</c:v>
                </c:pt>
                <c:pt idx="1">
                  <c:v>0.74299999999999999</c:v>
                </c:pt>
                <c:pt idx="2">
                  <c:v>0.72900000000000009</c:v>
                </c:pt>
                <c:pt idx="3">
                  <c:v>0.73099999999999998</c:v>
                </c:pt>
                <c:pt idx="4">
                  <c:v>0.73799999999999999</c:v>
                </c:pt>
                <c:pt idx="5">
                  <c:v>0.745</c:v>
                </c:pt>
                <c:pt idx="6">
                  <c:v>0.753</c:v>
                </c:pt>
                <c:pt idx="7">
                  <c:v>0.76</c:v>
                </c:pt>
                <c:pt idx="8">
                  <c:v>0.76800000000000002</c:v>
                </c:pt>
                <c:pt idx="9">
                  <c:v>0.77200000000000002</c:v>
                </c:pt>
                <c:pt idx="10">
                  <c:v>0.77800000000000002</c:v>
                </c:pt>
                <c:pt idx="11">
                  <c:v>0.78600000000000003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A6-49F9-9DE9-EE433ED41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297080"/>
        <c:axId val="982297736"/>
      </c:lineChart>
      <c:catAx>
        <c:axId val="982297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U.S. Census Bureau. (2008-2019). American community survey. In Rafal, M. &amp; Houtenville A. (Eds.) Annual report on people with disabilities in America: 2020 (Figure 5). Durham, NH: University of New Hampshire, Institute on Disability.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10482984226486253"/>
              <c:y val="0.861757452534430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297736"/>
        <c:crosses val="autoZero"/>
        <c:auto val="1"/>
        <c:lblAlgn val="ctr"/>
        <c:lblOffset val="100"/>
        <c:noMultiLvlLbl val="0"/>
      </c:catAx>
      <c:valAx>
        <c:axId val="982297736"/>
        <c:scaling>
          <c:orientation val="minMax"/>
          <c:max val="0.8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2970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Median Earnings (thousands,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2019 dollars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layout>
        <c:manualLayout>
          <c:xMode val="edge"/>
          <c:yMode val="edge"/>
          <c:x val="0.169006217972753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696697500191122E-2"/>
          <c:y val="0.11373240276783583"/>
          <c:w val="0.87493788701169639"/>
          <c:h val="0.7130792173705560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rgbClr val="4472C4">
                  <a:alpha val="70000"/>
                </a:srgbClr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39.805</c:v>
                </c:pt>
                <c:pt idx="1">
                  <c:v>40.384</c:v>
                </c:pt>
                <c:pt idx="2">
                  <c:v>41.234000000000002</c:v>
                </c:pt>
                <c:pt idx="3">
                  <c:v>40.444000000000003</c:v>
                </c:pt>
                <c:pt idx="4">
                  <c:v>39.305999999999997</c:v>
                </c:pt>
                <c:pt idx="5">
                  <c:v>39.795999999999999</c:v>
                </c:pt>
                <c:pt idx="6">
                  <c:v>40.198999999999998</c:v>
                </c:pt>
                <c:pt idx="7">
                  <c:v>40.512</c:v>
                </c:pt>
                <c:pt idx="8">
                  <c:v>41.776000000000003</c:v>
                </c:pt>
                <c:pt idx="9">
                  <c:v>42.094999999999999</c:v>
                </c:pt>
                <c:pt idx="10">
                  <c:v>41.186999999999998</c:v>
                </c:pt>
                <c:pt idx="11">
                  <c:v>40.36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97-4ABA-A9D6-D30668A7394A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76200" cap="rnd">
              <a:solidFill>
                <a:srgbClr val="E75104">
                  <a:alpha val="75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47.154000000000003</c:v>
                </c:pt>
                <c:pt idx="1">
                  <c:v>47.564999999999998</c:v>
                </c:pt>
                <c:pt idx="2">
                  <c:v>47.194000000000003</c:v>
                </c:pt>
                <c:pt idx="3">
                  <c:v>46.247999999999998</c:v>
                </c:pt>
                <c:pt idx="4">
                  <c:v>44.978000000000002</c:v>
                </c:pt>
                <c:pt idx="5">
                  <c:v>44.667999999999999</c:v>
                </c:pt>
                <c:pt idx="6">
                  <c:v>45.241</c:v>
                </c:pt>
                <c:pt idx="7">
                  <c:v>45.335999999999999</c:v>
                </c:pt>
                <c:pt idx="8">
                  <c:v>47.143999999999998</c:v>
                </c:pt>
                <c:pt idx="9">
                  <c:v>47.404000000000003</c:v>
                </c:pt>
                <c:pt idx="10">
                  <c:v>47.088000000000001</c:v>
                </c:pt>
                <c:pt idx="11">
                  <c:v>48.405999999999999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97-4ABA-A9D6-D30668A73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297080"/>
        <c:axId val="982297736"/>
      </c:lineChart>
      <c:catAx>
        <c:axId val="982297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U.S. Census Bureau. (2008-2019). American community survey. In Rafal, M. &amp; Houtenville A. (Eds.) Annual report on people with disabilities in America: 2020 (Figure 6). Durham, NH: University of New Hampshire, Institute on Disability.</a:t>
                </a:r>
              </a:p>
            </c:rich>
          </c:tx>
          <c:layout>
            <c:manualLayout>
              <c:xMode val="edge"/>
              <c:yMode val="edge"/>
              <c:x val="0.10103649058430801"/>
              <c:y val="0.901735067207508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297736"/>
        <c:crosses val="autoZero"/>
        <c:auto val="1"/>
        <c:lblAlgn val="ctr"/>
        <c:lblOffset val="100"/>
        <c:noMultiLvlLbl val="0"/>
      </c:catAx>
      <c:valAx>
        <c:axId val="982297736"/>
        <c:scaling>
          <c:orientation val="minMax"/>
          <c:max val="54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29708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Percent with Health Insurance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488788901387326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045181852268472E-2"/>
          <c:y val="0.10110614014157321"/>
          <c:w val="0.87281383516380839"/>
          <c:h val="0.73156008907977421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People with Disabilities</c:v>
                </c:pt>
              </c:strCache>
            </c:strRef>
          </c:tx>
          <c:spPr>
            <a:ln w="76200" cap="rnd">
              <a:solidFill>
                <a:srgbClr val="4472C4">
                  <a:alpha val="70000"/>
                </a:srgbClr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0.81599999999999995</c:v>
                </c:pt>
                <c:pt idx="1">
                  <c:v>0.82499999999999996</c:v>
                </c:pt>
                <c:pt idx="2">
                  <c:v>0.82</c:v>
                </c:pt>
                <c:pt idx="3">
                  <c:v>0.82400000000000007</c:v>
                </c:pt>
                <c:pt idx="4">
                  <c:v>0.82799999999999996</c:v>
                </c:pt>
                <c:pt idx="5">
                  <c:v>0.83</c:v>
                </c:pt>
                <c:pt idx="6">
                  <c:v>0.86699999999999999</c:v>
                </c:pt>
                <c:pt idx="7">
                  <c:v>0.89599999999999991</c:v>
                </c:pt>
                <c:pt idx="8">
                  <c:v>0.90300000000000002</c:v>
                </c:pt>
                <c:pt idx="9">
                  <c:v>0.90099999999999991</c:v>
                </c:pt>
                <c:pt idx="10">
                  <c:v>0.9</c:v>
                </c:pt>
                <c:pt idx="11">
                  <c:v>0.89600000000000002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50-4FA8-8FDE-55F1F7C0DE09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People without Disabilities</c:v>
                </c:pt>
              </c:strCache>
            </c:strRef>
          </c:tx>
          <c:spPr>
            <a:ln w="76200" cap="rnd">
              <a:solidFill>
                <a:srgbClr val="E75104">
                  <a:alpha val="75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0.8</c:v>
                </c:pt>
                <c:pt idx="1">
                  <c:v>0.79099999999999993</c:v>
                </c:pt>
                <c:pt idx="2">
                  <c:v>0.78299999999999992</c:v>
                </c:pt>
                <c:pt idx="3">
                  <c:v>0.78700000000000003</c:v>
                </c:pt>
                <c:pt idx="4">
                  <c:v>0.79</c:v>
                </c:pt>
                <c:pt idx="5">
                  <c:v>0.79299999999999993</c:v>
                </c:pt>
                <c:pt idx="6">
                  <c:v>0.83400000000000007</c:v>
                </c:pt>
                <c:pt idx="7">
                  <c:v>0.86599999999999999</c:v>
                </c:pt>
                <c:pt idx="8">
                  <c:v>0.877</c:v>
                </c:pt>
                <c:pt idx="9">
                  <c:v>0.87599999999999989</c:v>
                </c:pt>
                <c:pt idx="10">
                  <c:v>0.87400000000000011</c:v>
                </c:pt>
                <c:pt idx="11">
                  <c:v>0.86899999999999999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50-4FA8-8FDE-55F1F7C0D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297080"/>
        <c:axId val="982297736"/>
      </c:lineChart>
      <c:catAx>
        <c:axId val="982297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U.S. Census Bureau. (2008-2019). American community survey. In Rafal, M. &amp; Houtenville A. (Eds.) Annual report on people with disabilities in America: 2020 (Figure 8). Durham, NH: University of New Hampshire, Institute on Disability.</a:t>
                </a:r>
              </a:p>
            </c:rich>
          </c:tx>
          <c:layout>
            <c:manualLayout>
              <c:xMode val="edge"/>
              <c:yMode val="edge"/>
              <c:x val="9.9554910005181393E-2"/>
              <c:y val="0.906285890400063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297736"/>
        <c:crosses val="autoZero"/>
        <c:auto val="1"/>
        <c:lblAlgn val="ctr"/>
        <c:lblOffset val="100"/>
        <c:noMultiLvlLbl val="0"/>
      </c:catAx>
      <c:valAx>
        <c:axId val="982297736"/>
        <c:scaling>
          <c:orientation val="minMax"/>
          <c:max val="1"/>
          <c:min val="0.58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297080"/>
        <c:crosses val="autoZero"/>
        <c:crossBetween val="between"/>
        <c:majorUnit val="6.0000000000000012E-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Percent with Private Health Insurance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714979377577803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742004943556825E-2"/>
          <c:y val="8.8479877515310584E-2"/>
          <c:w val="0.87141496572637156"/>
          <c:h val="0.7465946870277577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People with Disabilities</c:v>
                </c:pt>
              </c:strCache>
            </c:strRef>
          </c:tx>
          <c:spPr>
            <a:ln w="76200" cap="rnd">
              <a:solidFill>
                <a:srgbClr val="4472C4">
                  <a:alpha val="70000"/>
                </a:srgbClr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0.47</c:v>
                </c:pt>
                <c:pt idx="1">
                  <c:v>0.44500000000000001</c:v>
                </c:pt>
                <c:pt idx="2">
                  <c:v>0.42899999999999999</c:v>
                </c:pt>
                <c:pt idx="3">
                  <c:v>0.42700000000000005</c:v>
                </c:pt>
                <c:pt idx="4">
                  <c:v>0.41799999999999998</c:v>
                </c:pt>
                <c:pt idx="5">
                  <c:v>0.42700000000000005</c:v>
                </c:pt>
                <c:pt idx="6">
                  <c:v>0.442</c:v>
                </c:pt>
                <c:pt idx="7">
                  <c:v>0.45299999999999996</c:v>
                </c:pt>
                <c:pt idx="8">
                  <c:v>0.46</c:v>
                </c:pt>
                <c:pt idx="9">
                  <c:v>0.45799999999999996</c:v>
                </c:pt>
                <c:pt idx="10">
                  <c:v>0.45899999999999996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10-41B8-BC1D-4BD215F3BAAF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People without Disabilities</c:v>
                </c:pt>
              </c:strCache>
            </c:strRef>
          </c:tx>
          <c:spPr>
            <a:ln w="76200" cap="rnd">
              <a:solidFill>
                <a:srgbClr val="E75104">
                  <a:alpha val="75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0.746</c:v>
                </c:pt>
                <c:pt idx="1">
                  <c:v>0.72499999999999998</c:v>
                </c:pt>
                <c:pt idx="2">
                  <c:v>0.70900000000000007</c:v>
                </c:pt>
                <c:pt idx="3">
                  <c:v>0.70900000000000007</c:v>
                </c:pt>
                <c:pt idx="4">
                  <c:v>0.71099999999999997</c:v>
                </c:pt>
                <c:pt idx="5">
                  <c:v>0.71200000000000008</c:v>
                </c:pt>
                <c:pt idx="6">
                  <c:v>0.73599999999999999</c:v>
                </c:pt>
                <c:pt idx="7">
                  <c:v>0.753</c:v>
                </c:pt>
                <c:pt idx="8">
                  <c:v>0.76</c:v>
                </c:pt>
                <c:pt idx="9">
                  <c:v>0.75800000000000001</c:v>
                </c:pt>
                <c:pt idx="10">
                  <c:v>0.75900000000000001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10-41B8-BC1D-4BD215F3B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297080"/>
        <c:axId val="982297736"/>
      </c:lineChart>
      <c:catAx>
        <c:axId val="982297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U.S. Census Bureau. (2008-2019). American community survey. In Rafal, M. &amp; Houtenville A. (Eds.) Annual report on people with disabilities in America: 2020 (Figure 9). Durham, NH: University of New Hampshire, Institute on Disability.</a:t>
                </a:r>
              </a:p>
            </c:rich>
          </c:tx>
          <c:layout>
            <c:manualLayout>
              <c:xMode val="edge"/>
              <c:yMode val="edge"/>
              <c:x val="0.10694603708517017"/>
              <c:y val="0.90580808080808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297736"/>
        <c:crosses val="autoZero"/>
        <c:auto val="1"/>
        <c:lblAlgn val="ctr"/>
        <c:lblOffset val="100"/>
        <c:noMultiLvlLbl val="0"/>
      </c:catAx>
      <c:valAx>
        <c:axId val="982297736"/>
        <c:scaling>
          <c:orientation val="minMax"/>
          <c:max val="0.8"/>
          <c:min val="0.3800000000000000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297080"/>
        <c:crosses val="autoZero"/>
        <c:crossBetween val="between"/>
        <c:majorUnit val="6.0000000000000012E-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0.12281</cdr:x>
      <cdr:y>0</cdr:y>
    </cdr:from>
    <cdr:to>
      <cdr:x>0.48246</cdr:x>
      <cdr:y>0.11274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7FCF75C-28E6-4C7A-AD48-E06ACE334751}"/>
            </a:ext>
          </a:extLst>
        </cdr:cNvPr>
        <cdr:cNvSpPr txBox="1"/>
      </cdr:nvSpPr>
      <cdr:spPr>
        <a:xfrm xmlns:a="http://schemas.openxmlformats.org/drawingml/2006/main">
          <a:off x="1066800" y="0"/>
          <a:ext cx="3124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eaLnBrk="1" hangingPunct="1"/>
          <a:r>
            <a:rPr lang="en-US" sz="2000" dirty="0"/>
            <a:t>Population Size, 2019</a:t>
          </a:r>
          <a:endParaRPr lang="en-US" sz="2000" b="1" dirty="0"/>
        </a:p>
        <a:p xmlns:a="http://schemas.openxmlformats.org/drawingml/2006/main">
          <a:pPr algn="ctr" eaLnBrk="1" hangingPunct="1"/>
          <a:endParaRPr lang="en-US" sz="2000" dirty="0"/>
        </a:p>
      </cdr:txBody>
    </cdr:sp>
  </cdr:relSizeAnchor>
  <cdr:relSizeAnchor xmlns:cdr="http://schemas.openxmlformats.org/drawingml/2006/chartDrawing">
    <cdr:from>
      <cdr:x>0.62281</cdr:x>
      <cdr:y>0</cdr:y>
    </cdr:from>
    <cdr:to>
      <cdr:x>0.92105</cdr:x>
      <cdr:y>0.2738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65C5F1C-8685-43CB-8869-EA60EEE1D156}"/>
            </a:ext>
          </a:extLst>
        </cdr:cNvPr>
        <cdr:cNvSpPr txBox="1"/>
      </cdr:nvSpPr>
      <cdr:spPr>
        <a:xfrm xmlns:a="http://schemas.openxmlformats.org/drawingml/2006/main">
          <a:off x="5410200" y="-1219200"/>
          <a:ext cx="2590800" cy="1295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sz="2000" dirty="0"/>
            <a:t>People with Disabilities</a:t>
          </a:r>
        </a:p>
        <a:p xmlns:a="http://schemas.openxmlformats.org/drawingml/2006/main">
          <a:pPr algn="ctr" eaLnBrk="1" hangingPunct="1"/>
          <a:r>
            <a:rPr lang="en-US" sz="2000" b="1" dirty="0"/>
            <a:t>41.15 million</a:t>
          </a:r>
        </a:p>
        <a:p xmlns:a="http://schemas.openxmlformats.org/drawingml/2006/main">
          <a:pPr algn="ctr" eaLnBrk="1" hangingPunct="1"/>
          <a:r>
            <a:rPr lang="en-US" sz="2000" dirty="0"/>
            <a:t>(12.7%)</a:t>
          </a:r>
        </a:p>
      </cdr:txBody>
    </cdr:sp>
  </cdr:relSizeAnchor>
  <cdr:relSizeAnchor xmlns:cdr="http://schemas.openxmlformats.org/drawingml/2006/chartDrawing">
    <cdr:from>
      <cdr:x>0.00877</cdr:x>
      <cdr:y>0.53611</cdr:y>
    </cdr:from>
    <cdr:to>
      <cdr:x>0.30702</cdr:x>
      <cdr:y>0.80991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65C5F1C-8685-43CB-8869-EA60EEE1D156}"/>
            </a:ext>
          </a:extLst>
        </cdr:cNvPr>
        <cdr:cNvSpPr txBox="1"/>
      </cdr:nvSpPr>
      <cdr:spPr>
        <a:xfrm xmlns:a="http://schemas.openxmlformats.org/drawingml/2006/main">
          <a:off x="76200" y="2777909"/>
          <a:ext cx="2590800" cy="1418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sz="2000" dirty="0"/>
            <a:t>People without Disabilities</a:t>
          </a:r>
        </a:p>
        <a:p xmlns:a="http://schemas.openxmlformats.org/drawingml/2006/main">
          <a:pPr algn="ctr" eaLnBrk="1" hangingPunct="1"/>
          <a:r>
            <a:rPr lang="en-US" sz="2000" b="1" dirty="0"/>
            <a:t>282.04 million</a:t>
          </a:r>
        </a:p>
        <a:p xmlns:a="http://schemas.openxmlformats.org/drawingml/2006/main">
          <a:pPr algn="ctr" eaLnBrk="1" hangingPunct="1"/>
          <a:r>
            <a:rPr lang="en-US" sz="2000" dirty="0"/>
            <a:t>(87.3%)</a:t>
          </a:r>
        </a:p>
      </cdr:txBody>
    </cdr:sp>
  </cdr:relSizeAnchor>
  <cdr:relSizeAnchor xmlns:cdr="http://schemas.openxmlformats.org/drawingml/2006/chartDrawing">
    <cdr:from>
      <cdr:x>0.01912</cdr:x>
      <cdr:y>0.89661</cdr:y>
    </cdr:from>
    <cdr:to>
      <cdr:x>0.98088</cdr:x>
      <cdr:y>0.98648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1B9E145-0F7A-482E-9B18-AE525977BE80}"/>
            </a:ext>
          </a:extLst>
        </cdr:cNvPr>
        <cdr:cNvSpPr txBox="1"/>
      </cdr:nvSpPr>
      <cdr:spPr>
        <a:xfrm xmlns:a="http://schemas.openxmlformats.org/drawingml/2006/main">
          <a:off x="211221" y="4751390"/>
          <a:ext cx="10626558" cy="476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en-US" dirty="0"/>
            <a:t>U.S. Census Bureau. (2019). American community survey. In Paul, S., Rafal, M., &amp; Houtenville, A.J. (Eds.), Annual disability statistics compendium: 2020 (Table 1.3). Durham, NH: University of New Hampshire, Institute on Disability. Based on a sample and subject to sampling variability.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0.04026</cdr:x>
      <cdr:y>0.0276</cdr:y>
    </cdr:from>
    <cdr:to>
      <cdr:x>1</cdr:x>
      <cdr:y>0.12359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9DDA6E9-CF55-495E-8C7F-3F5F6B7718F6}"/>
            </a:ext>
          </a:extLst>
        </cdr:cNvPr>
        <cdr:cNvSpPr txBox="1"/>
      </cdr:nvSpPr>
      <cdr:spPr>
        <a:xfrm xmlns:a="http://schemas.openxmlformats.org/drawingml/2006/main">
          <a:off x="457104" y="175266"/>
          <a:ext cx="10896696" cy="609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500" b="1" dirty="0">
              <a:solidFill>
                <a:schemeClr val="tx1"/>
              </a:solidFill>
              <a:ea typeface="Source Sans Pro" panose="020B0503030403020204" pitchFamily="34" charset="0"/>
              <a:cs typeface="Arial" panose="020B0604020202020204" pitchFamily="34" charset="0"/>
            </a:rPr>
            <a:t>Prevalence of Disability by Type in the United States (2018)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0.67067</cdr:x>
      <cdr:y>0.45783</cdr:y>
    </cdr:from>
    <cdr:to>
      <cdr:x>0.95787</cdr:x>
      <cdr:y>0.53992</cdr:y>
    </cdr:to>
    <cdr:sp macro="" textlink="">
      <cdr:nvSpPr>
        <cdr:cNvPr id="2" name="Text Box 82"/>
        <cdr:cNvSpPr txBox="1"/>
      </cdr:nvSpPr>
      <cdr:spPr>
        <a:xfrm xmlns:a="http://schemas.openxmlformats.org/drawingml/2006/main">
          <a:off x="4761288" y="2506020"/>
          <a:ext cx="2038918" cy="4493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     People with Disabilities</a:t>
          </a:r>
        </a:p>
      </cdr:txBody>
    </cdr:sp>
  </cdr:relSizeAnchor>
  <cdr:relSizeAnchor xmlns:cdr="http://schemas.openxmlformats.org/drawingml/2006/chartDrawing">
    <cdr:from>
      <cdr:x>0.66852</cdr:x>
      <cdr:y>0.65447</cdr:y>
    </cdr:from>
    <cdr:to>
      <cdr:x>0.95572</cdr:x>
      <cdr:y>0.73657</cdr:y>
    </cdr:to>
    <cdr:sp macro="" textlink="">
      <cdr:nvSpPr>
        <cdr:cNvPr id="3" name="Text Box 82"/>
        <cdr:cNvSpPr txBox="1"/>
      </cdr:nvSpPr>
      <cdr:spPr>
        <a:xfrm xmlns:a="http://schemas.openxmlformats.org/drawingml/2006/main">
          <a:off x="6296355" y="3291466"/>
          <a:ext cx="2704942" cy="4128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People without Disabilities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0.66188</cdr:x>
      <cdr:y>0.21235</cdr:y>
    </cdr:from>
    <cdr:to>
      <cdr:x>0.94908</cdr:x>
      <cdr:y>0.29444</cdr:y>
    </cdr:to>
    <cdr:sp macro="" textlink="">
      <cdr:nvSpPr>
        <cdr:cNvPr id="2" name="Text Box 82"/>
        <cdr:cNvSpPr txBox="1"/>
      </cdr:nvSpPr>
      <cdr:spPr>
        <a:xfrm xmlns:a="http://schemas.openxmlformats.org/drawingml/2006/main">
          <a:off x="4648449" y="898041"/>
          <a:ext cx="2017035" cy="3471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People without Disabilities</a:t>
          </a:r>
        </a:p>
      </cdr:txBody>
    </cdr:sp>
  </cdr:relSizeAnchor>
  <cdr:relSizeAnchor xmlns:cdr="http://schemas.openxmlformats.org/drawingml/2006/chartDrawing">
    <cdr:from>
      <cdr:x>0.64397</cdr:x>
      <cdr:y>0.46164</cdr:y>
    </cdr:from>
    <cdr:to>
      <cdr:x>0.93117</cdr:x>
      <cdr:y>0.54374</cdr:y>
    </cdr:to>
    <cdr:sp macro="" textlink="">
      <cdr:nvSpPr>
        <cdr:cNvPr id="3" name="Text Box 82"/>
        <cdr:cNvSpPr txBox="1"/>
      </cdr:nvSpPr>
      <cdr:spPr>
        <a:xfrm xmlns:a="http://schemas.openxmlformats.org/drawingml/2006/main">
          <a:off x="4522655" y="2116474"/>
          <a:ext cx="2017034" cy="3764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People with Disabilities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0.4021</cdr:x>
      <cdr:y>0.20579</cdr:y>
    </cdr:from>
    <cdr:to>
      <cdr:x>0.65147</cdr:x>
      <cdr:y>0.27689</cdr:y>
    </cdr:to>
    <cdr:sp macro="" textlink="">
      <cdr:nvSpPr>
        <cdr:cNvPr id="2" name="Text Box 82"/>
        <cdr:cNvSpPr txBox="1"/>
      </cdr:nvSpPr>
      <cdr:spPr>
        <a:xfrm xmlns:a="http://schemas.openxmlformats.org/drawingml/2006/main">
          <a:off x="2752492" y="831107"/>
          <a:ext cx="1707002" cy="287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People without Disabilities</a:t>
          </a:r>
        </a:p>
      </cdr:txBody>
    </cdr:sp>
  </cdr:relSizeAnchor>
  <cdr:relSizeAnchor xmlns:cdr="http://schemas.openxmlformats.org/drawingml/2006/chartDrawing">
    <cdr:from>
      <cdr:x>0.45095</cdr:x>
      <cdr:y>0.64684</cdr:y>
    </cdr:from>
    <cdr:to>
      <cdr:x>0.70033</cdr:x>
      <cdr:y>0.71795</cdr:y>
    </cdr:to>
    <cdr:sp macro="" textlink="">
      <cdr:nvSpPr>
        <cdr:cNvPr id="3" name="Text Box 82"/>
        <cdr:cNvSpPr txBox="1"/>
      </cdr:nvSpPr>
      <cdr:spPr>
        <a:xfrm xmlns:a="http://schemas.openxmlformats.org/drawingml/2006/main">
          <a:off x="4247199" y="3253090"/>
          <a:ext cx="2348741" cy="357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People with Disabilities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0.63474</cdr:x>
      <cdr:y>0.5</cdr:y>
    </cdr:from>
    <cdr:to>
      <cdr:x>0.92195</cdr:x>
      <cdr:y>0.5821</cdr:y>
    </cdr:to>
    <cdr:sp macro="" textlink="">
      <cdr:nvSpPr>
        <cdr:cNvPr id="2" name="Text Box 82"/>
        <cdr:cNvSpPr txBox="1"/>
      </cdr:nvSpPr>
      <cdr:spPr>
        <a:xfrm xmlns:a="http://schemas.openxmlformats.org/drawingml/2006/main">
          <a:off x="5978226" y="2514600"/>
          <a:ext cx="2705035" cy="4128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People with Disabilities</a:t>
          </a:r>
        </a:p>
      </cdr:txBody>
    </cdr:sp>
  </cdr:relSizeAnchor>
  <cdr:relSizeAnchor xmlns:cdr="http://schemas.openxmlformats.org/drawingml/2006/chartDrawing">
    <cdr:from>
      <cdr:x>0.59373</cdr:x>
      <cdr:y>0.21323</cdr:y>
    </cdr:from>
    <cdr:to>
      <cdr:x>0.88093</cdr:x>
      <cdr:y>0.29533</cdr:y>
    </cdr:to>
    <cdr:sp macro="" textlink="">
      <cdr:nvSpPr>
        <cdr:cNvPr id="3" name="Text Box 82"/>
        <cdr:cNvSpPr txBox="1"/>
      </cdr:nvSpPr>
      <cdr:spPr>
        <a:xfrm xmlns:a="http://schemas.openxmlformats.org/drawingml/2006/main">
          <a:off x="4184923" y="888244"/>
          <a:ext cx="2024330" cy="341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People without Disabilities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0.66607</cdr:x>
      <cdr:y>0.34448</cdr:y>
    </cdr:from>
    <cdr:to>
      <cdr:x>0.95327</cdr:x>
      <cdr:y>0.42658</cdr:y>
    </cdr:to>
    <cdr:sp macro="" textlink="">
      <cdr:nvSpPr>
        <cdr:cNvPr id="2" name="Text Box 82"/>
        <cdr:cNvSpPr txBox="1"/>
      </cdr:nvSpPr>
      <cdr:spPr>
        <a:xfrm xmlns:a="http://schemas.openxmlformats.org/drawingml/2006/main">
          <a:off x="6273282" y="1732460"/>
          <a:ext cx="2704941" cy="4128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People without Disabilities</a:t>
          </a:r>
        </a:p>
      </cdr:txBody>
    </cdr:sp>
  </cdr:relSizeAnchor>
  <cdr:relSizeAnchor xmlns:cdr="http://schemas.openxmlformats.org/drawingml/2006/chartDrawing">
    <cdr:from>
      <cdr:x>0.66175</cdr:x>
      <cdr:y>0.19464</cdr:y>
    </cdr:from>
    <cdr:to>
      <cdr:x>0.94895</cdr:x>
      <cdr:y>0.27675</cdr:y>
    </cdr:to>
    <cdr:sp macro="" textlink="">
      <cdr:nvSpPr>
        <cdr:cNvPr id="3" name="Text Box 82"/>
        <cdr:cNvSpPr txBox="1"/>
      </cdr:nvSpPr>
      <cdr:spPr>
        <a:xfrm xmlns:a="http://schemas.openxmlformats.org/drawingml/2006/main">
          <a:off x="6232594" y="978893"/>
          <a:ext cx="2704942" cy="4129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People with Disabilities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0.56824</cdr:x>
      <cdr:y>0.19424</cdr:y>
    </cdr:from>
    <cdr:to>
      <cdr:x>0.85544</cdr:x>
      <cdr:y>0.27633</cdr:y>
    </cdr:to>
    <cdr:sp macro="" textlink="">
      <cdr:nvSpPr>
        <cdr:cNvPr id="2" name="Text Box 82"/>
        <cdr:cNvSpPr txBox="1"/>
      </cdr:nvSpPr>
      <cdr:spPr>
        <a:xfrm xmlns:a="http://schemas.openxmlformats.org/drawingml/2006/main">
          <a:off x="3969131" y="777063"/>
          <a:ext cx="2006092" cy="3284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People without Disabilities</a:t>
          </a:r>
        </a:p>
      </cdr:txBody>
    </cdr:sp>
  </cdr:relSizeAnchor>
  <cdr:relSizeAnchor xmlns:cdr="http://schemas.openxmlformats.org/drawingml/2006/chartDrawing">
    <cdr:from>
      <cdr:x>0.5401</cdr:x>
      <cdr:y>0.56905</cdr:y>
    </cdr:from>
    <cdr:to>
      <cdr:x>0.8273</cdr:x>
      <cdr:y>0.65115</cdr:y>
    </cdr:to>
    <cdr:sp macro="" textlink="">
      <cdr:nvSpPr>
        <cdr:cNvPr id="3" name="Text Box 82"/>
        <cdr:cNvSpPr txBox="1"/>
      </cdr:nvSpPr>
      <cdr:spPr>
        <a:xfrm xmlns:a="http://schemas.openxmlformats.org/drawingml/2006/main">
          <a:off x="3772579" y="2276498"/>
          <a:ext cx="2006092" cy="3284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r">
            <a:lnSpc>
              <a:spcPct val="107000"/>
            </a:lnSpc>
            <a:spcBef>
              <a:spcPts val="0"/>
            </a:spcBef>
            <a:spcAft>
              <a:spcPts val="0"/>
            </a:spcAft>
          </a:pPr>
          <a:r>
            <a: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People with Disabilities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14CE-851B-4FD3-87FE-6C8B1F64113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095B6-E040-4F97-A2FE-6874A849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7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2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9613"/>
            <a:ext cx="6308725" cy="35496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328E0C-063C-4B5A-80A5-54727084C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0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9613"/>
            <a:ext cx="6308725" cy="35496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328E0C-063C-4B5A-80A5-54727084C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07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9613"/>
            <a:ext cx="6308725" cy="35496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328E0C-063C-4B5A-80A5-54727084C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97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2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11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03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50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26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8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8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02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9613"/>
            <a:ext cx="6308725" cy="35496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fontAlgn="base"/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328E0C-063C-4B5A-80A5-54727084C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20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6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07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9613"/>
            <a:ext cx="6308725" cy="35496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328E0C-063C-4B5A-80A5-54727084C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D4AE-9F75-45C0-B54F-BF52E8C51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69132-0330-41F5-A3F9-DBD94F7EA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FBEE2-3307-4E62-844E-37A7C4CC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A714F-CCDE-49C9-8BA3-5C895212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A2F47-1B7B-484F-A2CD-FFB7E23C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1BD6-5486-4A25-BBB5-A46E4AEB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B3A61-71F0-4D0D-AA66-18DD8EE61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1BB6D-CF2B-4CAC-BC8F-08194ED0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8EF0E-5C5E-4791-9216-0B62D81E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2B3CF-EB36-4033-8C63-DE8C9939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6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AEE8EE-70D6-4885-84CC-BB8F2093C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C2BF6-B1B5-43A6-BAFF-C865FA976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6E955-7C7D-45E5-902C-0BFA7672F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152A6-B38A-4DA1-A10B-B611868C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A9C1F-FA17-422D-BDC3-02748D0F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6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Title with Copy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043363-8F7A-0D43-8F32-D88C4C281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76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FC5167-FF84-6D49-B71F-AF38F31D82E9}"/>
              </a:ext>
            </a:extLst>
          </p:cNvPr>
          <p:cNvSpPr/>
          <p:nvPr userDrawn="1"/>
        </p:nvSpPr>
        <p:spPr>
          <a:xfrm>
            <a:off x="0" y="3429000"/>
            <a:ext cx="12192000" cy="1593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D2C4E-54C3-E942-BCE5-08CA139B7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7030" y="3561520"/>
            <a:ext cx="7088577" cy="83689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3920"/>
              </a:lnSpc>
              <a:defRPr sz="3600" b="1" i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96E03-67D4-AB44-A78E-11BF4C75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7029" y="4289097"/>
            <a:ext cx="7088577" cy="544642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1700" b="0" i="0" kern="0" spc="0" baseline="0">
                <a:solidFill>
                  <a:srgbClr val="01359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E90848-5DC8-1749-BBFF-5FED1EE01D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6391" y="3177747"/>
            <a:ext cx="192278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04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8A068-0B34-8744-823E-4A291939F9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7950" y="0"/>
            <a:ext cx="573405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94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R.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329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9329" y="1858276"/>
            <a:ext cx="4610100" cy="3657600"/>
          </a:xfrm>
        </p:spPr>
        <p:txBody>
          <a:bodyPr>
            <a:noAutofit/>
          </a:bodyPr>
          <a:lstStyle>
            <a:lvl1pPr marL="342900" indent="-342900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738DE-3A36-7743-9096-D88580B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7215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875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pattFill prst="dkUpDiag">
          <a:fgClr>
            <a:srgbClr val="004F9D"/>
          </a:fgClr>
          <a:bgClr>
            <a:srgbClr val="01359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38DE-3A36-7743-9096-D88580B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1793"/>
            <a:ext cx="7141580" cy="319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5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62718" cy="685800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 userDrawn="1"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rgbClr val="18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2718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45200-ED8B-854E-8AF4-AE185B01A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95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29282" y="0"/>
            <a:ext cx="4262718" cy="685800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38DE-3A36-7743-9096-D88580B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 userDrawn="1"/>
        </p:nvSpPr>
        <p:spPr>
          <a:xfrm>
            <a:off x="8491193" y="3604628"/>
            <a:ext cx="1343891" cy="138546"/>
          </a:xfrm>
          <a:prstGeom prst="rect">
            <a:avLst/>
          </a:prstGeom>
          <a:solidFill>
            <a:srgbClr val="18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04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82A7DE4-9D1B-B94D-B064-FC6B4CCD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C1D0E4-3F7B-8E47-99F5-5078B9047C5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3A0125DB-FA05-1F44-8F17-9B2134CCC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7536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7AFD6A-D2C0-A74E-9AFB-31DA6E393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03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72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1152">
          <p15:clr>
            <a:srgbClr val="FBAE40"/>
          </p15:clr>
        </p15:guide>
        <p15:guide id="6" orient="horz" pos="3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AE09-92B4-4D54-94F1-76584E09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9575-DE26-46EB-8D4F-B34032C6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9DFC7-C439-4AA7-888A-FA882024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9C5CF-6A87-460E-B1A8-DE4491B4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9A236-D732-42B2-885D-48FA3D68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0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3B7F23B7-3D29-7648-8921-3A0E9180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8FD7305-84FB-DD4D-8E52-33C2B3B6A0A5}"/>
              </a:ext>
            </a:extLst>
          </p:cNvPr>
          <p:cNvCxnSpPr/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B0015C2C-C98E-C64F-B39D-C23700646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753600" cy="3657600"/>
          </a:xfrm>
        </p:spPr>
        <p:txBody>
          <a:bodyPr>
            <a:noAutofit/>
          </a:bodyPr>
          <a:lstStyle>
            <a:lvl1pPr marL="0" indent="-160020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0FF76-DE25-8D40-8EFE-7B9A471F04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17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72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1152">
          <p15:clr>
            <a:srgbClr val="FBAE40"/>
          </p15:clr>
        </p15:guide>
        <p15:guide id="6" orient="horz" pos="345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8957F7-CF9F-E448-9A02-EAAD09EF4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89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4176">
          <p15:clr>
            <a:srgbClr val="FBAE40"/>
          </p15:clr>
        </p15:guide>
        <p15:guide id="8" pos="35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043363-8F7A-0D43-8F32-D88C4C281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0" y="3858"/>
            <a:ext cx="12166100" cy="68541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9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3251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</a:extLst>
          </p:cNvPr>
          <p:cNvSpPr/>
          <p:nvPr userDrawn="1"/>
        </p:nvSpPr>
        <p:spPr>
          <a:xfrm>
            <a:off x="10325100" y="0"/>
            <a:ext cx="1866900" cy="685800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38DE-3A36-7743-9096-D88580B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866" y="3691766"/>
            <a:ext cx="2854035" cy="1666717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1700" b="0" i="0" kern="0" spc="0" baseline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18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5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0"/>
            <a:ext cx="103251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66900" cy="685800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38DE-3A36-7743-9096-D88580B25A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925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r">
              <a:defRPr sz="6000"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16306" y="3691766"/>
            <a:ext cx="2854035" cy="1666717"/>
          </a:xfrm>
        </p:spPr>
        <p:txBody>
          <a:bodyPr>
            <a:noAutofit/>
          </a:bodyPr>
          <a:lstStyle>
            <a:lvl1pPr marL="0" indent="0" algn="r">
              <a:lnSpc>
                <a:spcPts val="2400"/>
              </a:lnSpc>
              <a:buNone/>
              <a:defRPr sz="1700" b="0" i="0" kern="0" spc="0" baseline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570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PY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D972F3-B67C-BA41-9DE6-D0F069460C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71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with COPY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699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E506AC32-CF8A-3240-BFFE-0BAE85B42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94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40814-8CAE-4841-B97D-1290FFB55C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88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4176">
          <p15:clr>
            <a:srgbClr val="FBAE40"/>
          </p15:clr>
        </p15:guide>
        <p15:guide id="9" pos="3840">
          <p15:clr>
            <a:srgbClr val="FBAE40"/>
          </p15:clr>
        </p15:guide>
        <p15:guide id="10" pos="691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DATA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FF498322-C164-CC4D-B4E1-8A9EB2E70EA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219200" y="1828800"/>
            <a:ext cx="4343400" cy="365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473BD-D837-184C-BEBE-C0149E5773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68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with DATA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699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7A2FCD2B-FE36-6F49-9CCD-8E56619D4DF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629400" y="1828800"/>
            <a:ext cx="4343400" cy="365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B6D81-F300-2047-B552-EEA5130E4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4176">
          <p15:clr>
            <a:srgbClr val="FBAE40"/>
          </p15:clr>
        </p15:guide>
        <p15:guide id="9" pos="3840">
          <p15:clr>
            <a:srgbClr val="FBAE40"/>
          </p15:clr>
        </p15:guide>
        <p15:guide id="10" pos="69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4B86-3FB2-4A57-9716-F87FD942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C9FC1-0F55-4AE6-845C-989777840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DF674-BE2A-4C30-BFED-8DB5951A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AF7D2-1C5F-4F8D-8DED-40364E6E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69E22-8D16-4311-8248-E73EF3CE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56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538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8219985A-B3A9-4B72-B418-9549027C7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4" t="12600" r="6677" b="4862"/>
          <a:stretch/>
        </p:blipFill>
        <p:spPr>
          <a:xfrm>
            <a:off x="0" y="1223672"/>
            <a:ext cx="5137265" cy="5660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670050-D1B7-4CBA-8DE1-683288EB2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2037" y="1528880"/>
            <a:ext cx="6250372" cy="1760006"/>
          </a:xfrm>
          <a:noFill/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Release of the Annual Disability Statistics Compendium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FBB6A-2C60-4860-9F73-B3B6C793E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19979" y="3566596"/>
            <a:ext cx="5842431" cy="1760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br>
              <a:rPr lang="en-US" dirty="0"/>
            </a:br>
            <a:r>
              <a:rPr lang="en-US" dirty="0"/>
              <a:t>February 9-12, 2021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Rehabilitation Research and Training Center on Disability Statistics and Demographics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StatsRRTC</a:t>
            </a: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)</a:t>
            </a:r>
            <a:b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</a:br>
            <a:r>
              <a:rPr lang="en-US" dirty="0"/>
              <a:t>University of New Hampshire’s Institute on Disability 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 descr="Institute on Disability/UCED">
            <a:extLst>
              <a:ext uri="{FF2B5EF4-FFF2-40B4-BE49-F238E27FC236}">
                <a16:creationId xmlns:a16="http://schemas.microsoft.com/office/drawing/2014/main" id="{7AF86F4B-0841-4B0E-A552-B7AF17EDD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12" y="5487651"/>
            <a:ext cx="2243496" cy="620541"/>
          </a:xfrm>
          <a:prstGeom prst="rect">
            <a:avLst/>
          </a:prstGeom>
        </p:spPr>
      </p:pic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7BD533B3-68C2-4997-875E-216599B062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55" y="1816887"/>
            <a:ext cx="5405607" cy="486357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003DE92-DBC0-4BF5-83D7-57A56F4A9F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79" y="5481687"/>
            <a:ext cx="2984498" cy="5182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11F24B-4B00-4FBD-9BC5-F3BDFCF2BB4B}"/>
              </a:ext>
            </a:extLst>
          </p:cNvPr>
          <p:cNvSpPr/>
          <p:nvPr userDrawn="1"/>
        </p:nvSpPr>
        <p:spPr>
          <a:xfrm>
            <a:off x="0" y="1117164"/>
            <a:ext cx="12101088" cy="174707"/>
          </a:xfrm>
          <a:prstGeom prst="rect">
            <a:avLst/>
          </a:prstGeom>
          <a:solidFill>
            <a:srgbClr val="C33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2528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A550-0A26-48A6-832E-F8A9CF80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5C6F1-7709-414B-9744-94A807F95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65105-B560-4B25-A51F-91D6D84CD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6C5C9-8709-4587-B522-8395C9BC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E5295-8961-4D40-B9D4-C250E3FA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30680-35E5-46A0-B2DE-54005711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2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DD16-96E9-48DB-B985-40BCC78A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1F4C1-ADC1-4A7F-98DA-684C05D4F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EB9A1-8807-4230-8095-CED3E741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44016-9192-4ECD-899B-4F25FBCBF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51A67-DE8B-4C5F-B159-6BE56E1BF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E630E-0E95-442A-906A-00A5F136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2639C7-9DD3-4F82-8420-2E99AFED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39D1A-04F0-41A9-A030-604D2A97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76B36-6F36-4AAF-B558-8E203632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32FDE-3C51-4E29-A386-70715D8C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16271-9000-498B-A740-18410D98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81565-522B-4125-9CB4-6997F9FC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1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15341-F920-4A7B-86E2-C424C361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7FC76-3943-473D-9D3F-75EE0EAC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A7314-CC36-47EB-B43B-2F4AFD3B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0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7575-BD2B-4314-BA42-AF3347BF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2FFA2-A054-46E9-AE8F-1634F57B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F5237-1386-4490-BE5A-4E6EDD618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31B16-C393-40E6-99ED-EE731C2E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EF365-1A07-4E6F-AF06-FE93AA39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1F447-656D-40E8-B548-CF66F43E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8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91EA-EA93-4B07-9310-935C1815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358CF-8190-4C83-B776-5852D7DD2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8CC7B-E99F-4F54-B1F8-7B9313B3C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306AD-AA7C-4ED0-8206-E820921B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E7EB9-C61F-4385-8DB9-B9D8CE1C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8C2BA-8235-4ECE-9BCB-3F5D4824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8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C90D2-A859-4E78-B3C8-77C1649C9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9D997-DCB4-44CA-9FD0-2EE257C3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88C2A-943D-4E26-B1F0-20C74C2FE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5B2F3-BA1B-416C-8DA8-495811667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52D59-A8A9-4D0E-A8D1-A136C0C9C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6313-A619-445E-9D5B-4DE218FC0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69483-D310-4C47-9384-835ED571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C688A30-D0E0-AF4A-AB9B-CD0AC88C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7E2A7E-8957-394B-836C-16BA372D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fld id="{F9DACE89-5049-9D42-8713-0737A9D74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9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1359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4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library/visualizations/2020/comm/living-with-disabilitie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isabilitycompendium.org/" TargetMode="Externa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6C3E-B0FB-4CF2-AAD3-2C4D4BD56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037" y="1528880"/>
            <a:ext cx="6073322" cy="876969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tx1"/>
                </a:solidFill>
                <a:latin typeface="Source Sans Pro"/>
                <a:ea typeface="Source Sans Pro"/>
              </a:rPr>
              <a:t>Disparities and Program Participation</a:t>
            </a:r>
            <a:br>
              <a:rPr lang="en-US" sz="2500" b="1" dirty="0"/>
            </a:br>
            <a:endParaRPr lang="en-US" sz="2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C39F2-EC9F-439D-BD42-CEF034434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411" y="2405850"/>
            <a:ext cx="5842431" cy="26356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Source Sans Pro"/>
                <a:ea typeface="Source Sans Pro"/>
              </a:rPr>
              <a:t>Disability Statistics and Measuring Disparities</a:t>
            </a:r>
          </a:p>
        </p:txBody>
      </p:sp>
    </p:spTree>
    <p:extLst>
      <p:ext uri="{BB962C8B-B14F-4D97-AF65-F5344CB8AC3E}">
        <p14:creationId xmlns:p14="http://schemas.microsoft.com/office/powerpoint/2010/main" val="401045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CC1AA0-F997-4705-9BCE-47F9B9347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1520" y="6400800"/>
            <a:ext cx="685800" cy="476250"/>
          </a:xfr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D41AC-2229-4870-829D-ED2CF01F6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943600"/>
            <a:ext cx="604314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E59F551-9BD8-4960-8F3D-56DA8EA71F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6152" y="0"/>
            <a:ext cx="7049923" cy="8916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Undergraduate Education and above</a:t>
            </a:r>
          </a:p>
        </p:txBody>
      </p:sp>
      <p:graphicFrame>
        <p:nvGraphicFramePr>
          <p:cNvPr id="6" name="Chart 5" descr="Chart shows orange dotted line for percent of people without disabilities who have a bachelors degree or more, while the solid blue line below shows the percent of people with disabilities who have a bachelors degree or more.">
            <a:extLst>
              <a:ext uri="{FF2B5EF4-FFF2-40B4-BE49-F238E27FC236}">
                <a16:creationId xmlns:a16="http://schemas.microsoft.com/office/drawing/2014/main" id="{124827F9-5FA2-42AB-9CE8-5D66ACF377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051673"/>
              </p:ext>
            </p:extLst>
          </p:nvPr>
        </p:nvGraphicFramePr>
        <p:xfrm>
          <a:off x="1216152" y="1000461"/>
          <a:ext cx="9418320" cy="512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26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8000"/>
    </mc:Choice>
    <mc:Fallback xmlns="">
      <p:transition advClick="0" advTm="38000"/>
    </mc:Fallback>
  </mc:AlternateContent>
  <p:extLst>
    <p:ext uri="{E180D4A7-C9FB-4DFB-919C-405C955672EB}">
      <p14:showEvtLst xmlns:p14="http://schemas.microsoft.com/office/powerpoint/2010/main">
        <p14:playEvt time="0" objId="2"/>
        <p14:stopEvt time="39077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CC1AA0-F997-4705-9BCE-47F9B9347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1520" y="6400800"/>
            <a:ext cx="685800" cy="476250"/>
          </a:xfr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B37C1-34EC-4F50-863C-35ABDD629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943600"/>
            <a:ext cx="604314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AB4B769-67E3-455B-9D01-FEA3C902B1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6152" y="0"/>
            <a:ext cx="7049923" cy="8916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Employment</a:t>
            </a:r>
          </a:p>
        </p:txBody>
      </p:sp>
      <p:graphicFrame>
        <p:nvGraphicFramePr>
          <p:cNvPr id="6" name="Chart 5" descr="Chart shows orange dotted line of people without disabilities having higher employment to population ratio than the blue dotted line below which shows people with disabilities.">
            <a:extLst>
              <a:ext uri="{FF2B5EF4-FFF2-40B4-BE49-F238E27FC236}">
                <a16:creationId xmlns:a16="http://schemas.microsoft.com/office/drawing/2014/main" id="{0C2FFCCB-08D7-406F-91E4-46B303485F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843064"/>
              </p:ext>
            </p:extLst>
          </p:nvPr>
        </p:nvGraphicFramePr>
        <p:xfrm>
          <a:off x="1216152" y="989704"/>
          <a:ext cx="9418320" cy="513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1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8000"/>
    </mc:Choice>
    <mc:Fallback xmlns="">
      <p:transition advClick="0" advTm="38000"/>
    </mc:Fallback>
  </mc:AlternateContent>
  <p:extLst>
    <p:ext uri="{E180D4A7-C9FB-4DFB-919C-405C955672EB}">
      <p14:showEvtLst xmlns:p14="http://schemas.microsoft.com/office/powerpoint/2010/main">
        <p14:playEvt time="0" objId="2"/>
        <p14:stopEvt time="39077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CC1AA0-F997-4705-9BCE-47F9B9347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1520" y="6400800"/>
            <a:ext cx="685800" cy="476250"/>
          </a:xfr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B88F3-1958-4DED-9F2D-753907DA0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943600"/>
            <a:ext cx="604314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E4244C0-64E6-4FCF-BE6D-A88A9D701A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6152" y="0"/>
            <a:ext cx="7049923" cy="8916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Earnings</a:t>
            </a:r>
          </a:p>
        </p:txBody>
      </p:sp>
      <p:graphicFrame>
        <p:nvGraphicFramePr>
          <p:cNvPr id="6" name="Chart 5" descr="Chart shows people without disabilites as orange dotted line above people without disabilities on solid blue line, all representing median earnings.">
            <a:extLst>
              <a:ext uri="{FF2B5EF4-FFF2-40B4-BE49-F238E27FC236}">
                <a16:creationId xmlns:a16="http://schemas.microsoft.com/office/drawing/2014/main" id="{CD420370-7B58-4591-B43F-1A7143CBC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89692"/>
              </p:ext>
            </p:extLst>
          </p:nvPr>
        </p:nvGraphicFramePr>
        <p:xfrm>
          <a:off x="1216152" y="1097280"/>
          <a:ext cx="941832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24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8000"/>
    </mc:Choice>
    <mc:Fallback xmlns="">
      <p:transition advClick="0" advTm="38000"/>
    </mc:Fallback>
  </mc:AlternateContent>
  <p:extLst>
    <p:ext uri="{E180D4A7-C9FB-4DFB-919C-405C955672EB}">
      <p14:showEvtLst xmlns:p14="http://schemas.microsoft.com/office/powerpoint/2010/main">
        <p14:playEvt time="0" objId="2"/>
        <p14:stopEvt time="39077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4D1B9-400B-4B92-93B8-DBA2DA5D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CCB1A-5FAC-44C2-A958-39EC008975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101858-5EAF-4F74-9E7A-BBA8C4E4F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943600"/>
            <a:ext cx="604314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393E340-8089-4B80-9659-81B44B8FE3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6152" y="0"/>
            <a:ext cx="8222488" cy="9601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Health Insurance</a:t>
            </a:r>
          </a:p>
        </p:txBody>
      </p:sp>
      <p:graphicFrame>
        <p:nvGraphicFramePr>
          <p:cNvPr id="6" name="Chart 5" descr="Chart shows blue solid line for people with disabilities, close but above orange dotted line for people without disabilities, in terms of percent with health insurance.">
            <a:extLst>
              <a:ext uri="{FF2B5EF4-FFF2-40B4-BE49-F238E27FC236}">
                <a16:creationId xmlns:a16="http://schemas.microsoft.com/office/drawing/2014/main" id="{53CFC377-3B6A-4D21-A120-0A42B32DE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37647"/>
              </p:ext>
            </p:extLst>
          </p:nvPr>
        </p:nvGraphicFramePr>
        <p:xfrm>
          <a:off x="1216152" y="1097280"/>
          <a:ext cx="941832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72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4D1B9-400B-4B92-93B8-DBA2DA5D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CCB1A-5FAC-44C2-A958-39EC008975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8A2B61-C7C4-4816-9A0B-75586C97C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943600"/>
            <a:ext cx="604314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9A2DFB-08AA-4584-862D-CC9F9293B7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6152" y="0"/>
            <a:ext cx="9363456" cy="8916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Private Health Insurance</a:t>
            </a:r>
          </a:p>
        </p:txBody>
      </p:sp>
      <p:graphicFrame>
        <p:nvGraphicFramePr>
          <p:cNvPr id="6" name="Chart 5" descr="Chart shows percent without disabilities as orange dotted lin above percent with disabilites who have private health insurance.">
            <a:extLst>
              <a:ext uri="{FF2B5EF4-FFF2-40B4-BE49-F238E27FC236}">
                <a16:creationId xmlns:a16="http://schemas.microsoft.com/office/drawing/2014/main" id="{16874923-1B6E-45C3-BD10-EBE292CF6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013808"/>
              </p:ext>
            </p:extLst>
          </p:nvPr>
        </p:nvGraphicFramePr>
        <p:xfrm>
          <a:off x="1216152" y="1097280"/>
          <a:ext cx="941832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968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4D1B9-400B-4B92-93B8-DBA2DA5D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CCB1A-5FAC-44C2-A958-39EC008975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8A2B61-C7C4-4816-9A0B-75586C97C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943600"/>
            <a:ext cx="604314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9A2DFB-08AA-4584-862D-CC9F9293B7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6152" y="0"/>
            <a:ext cx="9363456" cy="8916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Think out loud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9F75A0-F946-4CF8-A419-B132FF0834F6}"/>
              </a:ext>
            </a:extLst>
          </p:cNvPr>
          <p:cNvSpPr txBox="1">
            <a:spLocks/>
          </p:cNvSpPr>
          <p:nvPr/>
        </p:nvSpPr>
        <p:spPr>
          <a:xfrm>
            <a:off x="1345922" y="1533429"/>
            <a:ext cx="7075503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Segoe UI Web (West European)"/>
                <a:ea typeface="+mn-ea"/>
                <a:cs typeface="+mn-cs"/>
              </a:rPr>
              <a:t>Why are a greater percentage of persons with disabilities covered by ANY type of health insurance, yet persons without disabilities are more likely to have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Segoe UI Web (West European)"/>
                <a:ea typeface="+mn-ea"/>
                <a:cs typeface="+mn-cs"/>
              </a:rPr>
              <a:t>private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Segoe UI Web (West European)"/>
                <a:ea typeface="+mn-ea"/>
                <a:cs typeface="+mn-cs"/>
              </a:rPr>
              <a:t>health insurance?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Graphic 8" descr="Badge Question Mark with solid fill">
            <a:extLst>
              <a:ext uri="{FF2B5EF4-FFF2-40B4-BE49-F238E27FC236}">
                <a16:creationId xmlns:a16="http://schemas.microsoft.com/office/drawing/2014/main" id="{67E8CD5D-C53D-4CEF-8658-54C0E566B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7005" y="2009147"/>
            <a:ext cx="2292658" cy="22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642-093E-4B1E-A9DD-6E0F6A9CDC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198" y="172720"/>
            <a:ext cx="10190481" cy="12879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359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D6366-1E14-EB4D-80A7-B422CFF3D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199" y="1828800"/>
            <a:ext cx="9838441" cy="37707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en-US" sz="2500">
                <a:latin typeface="Arial"/>
                <a:ea typeface="+mn-lt"/>
                <a:cs typeface="+mn-lt"/>
              </a:rPr>
              <a:t>Disability prevalence varies across demographic groups.</a:t>
            </a:r>
            <a:endParaRPr lang="en-US" sz="2500">
              <a:latin typeface="Arial"/>
              <a:ea typeface="+mn-lt"/>
              <a:cs typeface="Arial"/>
            </a:endParaRP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q"/>
            </a:pPr>
            <a:r>
              <a:rPr lang="en-US" sz="2300">
                <a:latin typeface="Arial"/>
                <a:ea typeface="+mn-lt"/>
                <a:cs typeface="+mn-lt"/>
              </a:rPr>
              <a:t>Age, gender, race/ethnicity, geographic region</a:t>
            </a:r>
            <a:endParaRPr lang="en-US" sz="2300">
              <a:latin typeface="Arial"/>
              <a:ea typeface="+mn-l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500">
                <a:latin typeface="Arial"/>
                <a:ea typeface="+mn-lt"/>
                <a:cs typeface="+mn-lt"/>
              </a:rPr>
              <a:t>•   Disability status is associated with different outcomes.</a:t>
            </a:r>
            <a:endParaRPr lang="en-US" sz="2500">
              <a:latin typeface="Arial"/>
              <a:ea typeface="+mn-lt"/>
              <a:cs typeface="Arial"/>
            </a:endParaRP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q"/>
            </a:pPr>
            <a:r>
              <a:rPr lang="en-US" sz="2300">
                <a:latin typeface="Arial"/>
                <a:ea typeface="+mn-lt"/>
                <a:cs typeface="+mn-lt"/>
              </a:rPr>
              <a:t>Employment, poverty, insurance coverage</a:t>
            </a:r>
            <a:endParaRPr lang="en-US" sz="2300">
              <a:latin typeface="Arial"/>
              <a:ea typeface="+mn-l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500">
                <a:latin typeface="Arial"/>
                <a:ea typeface="+mn-lt"/>
                <a:cs typeface="+mn-lt"/>
              </a:rPr>
              <a:t>•   Future considerations: Disability measurement matters</a:t>
            </a:r>
            <a:endParaRPr lang="en-US" sz="2500">
              <a:latin typeface="Arial"/>
              <a:ea typeface="+mn-lt"/>
              <a:cs typeface="Arial"/>
            </a:endParaRP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q"/>
            </a:pPr>
            <a:r>
              <a:rPr lang="en-US" sz="2300">
                <a:latin typeface="Arial"/>
                <a:ea typeface="+mn-lt"/>
                <a:cs typeface="+mn-lt"/>
              </a:rPr>
              <a:t>What is disability? How is disability status captured in these statistics?</a:t>
            </a:r>
            <a:endParaRPr lang="en-US" sz="2300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86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642-093E-4B1E-A9DD-6E0F6A9CDC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198" y="172720"/>
            <a:ext cx="10190481" cy="12879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3591"/>
                </a:solidFill>
                <a:effectLst/>
                <a:uLnTx/>
                <a:uFillTx/>
                <a:latin typeface="Source Sans Pro" panose="020B0503030403020204" pitchFamily="34" charset="77"/>
                <a:ea typeface="+mj-ea"/>
                <a:cs typeface="+mj-cs"/>
              </a:rPr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D6366-1E14-EB4D-80A7-B422CFF3D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199" y="1828800"/>
            <a:ext cx="9838441" cy="3770722"/>
          </a:xfrm>
        </p:spPr>
        <p:txBody>
          <a:bodyPr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Paul, S., Rafal, M., &amp; Houtenville, A. (2020). Annual Disability Statistics Compendium: 2020. Durham, NH: University of New Hampshire, Institute on Disability. [1]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Houtenville, A. and Rafal, M. (2020). Annual Report on People with Disabilities in America: 2020. Durham, NH: University of New Hampshire, Institute on Disability. [2]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U.S. 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Bureau (2020, July 31).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Livin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with Disabilities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Infographic. Retrieved May 14, 2021,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https://www.census.gov/library/visualizations/2020/comm/living-with-disabilities.html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[3]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U.S. </a:t>
            </a:r>
            <a:r>
              <a:rPr lang="fr-FR" sz="1500" dirty="0" err="1">
                <a:latin typeface="Arial" panose="020B0604020202020204" pitchFamily="34" charset="0"/>
                <a:cs typeface="Arial" panose="020B0604020202020204" pitchFamily="34" charset="0"/>
              </a:rPr>
              <a:t>Census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 Bureau, </a:t>
            </a:r>
            <a:r>
              <a:rPr lang="fr-FR" sz="15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 Population Survey, 2008-2018 [4]</a:t>
            </a:r>
          </a:p>
          <a:p>
            <a:pPr algn="l" rtl="0" fontAlgn="base"/>
            <a:endParaRPr lang="en-US" sz="15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5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5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endParaRPr lang="en-US" sz="15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en-US" sz="15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90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642-093E-4B1E-A9DD-6E0F6A9CDC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198" y="172720"/>
            <a:ext cx="10190481" cy="12879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3591"/>
                </a:solidFill>
                <a:effectLst/>
                <a:uLnTx/>
                <a:uFillTx/>
                <a:latin typeface="Source Sans Pro" panose="020B0503030403020204" pitchFamily="34" charset="77"/>
                <a:ea typeface="+mj-ea"/>
                <a:cs typeface="+mj-cs"/>
              </a:rPr>
              <a:t>Answer key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D6366-1E14-EB4D-80A7-B422CFF3D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199" y="1828800"/>
            <a:ext cx="9838441" cy="3770722"/>
          </a:xfrm>
        </p:spPr>
        <p:txBody>
          <a:bodyPr>
            <a:noAutofit/>
          </a:bodyPr>
          <a:lstStyle/>
          <a:p>
            <a:pPr algn="l" rtl="0" fontAlgn="base"/>
            <a:r>
              <a:rPr lang="en-US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US" sz="15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(Slide 5) Cognitive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difficulty is most prevalent among males, 18-64 years.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5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endParaRPr lang="en-US" sz="15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en-US" sz="15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9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642-093E-4B1E-A9DD-6E0F6A9CDC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199" y="590358"/>
            <a:ext cx="6402224" cy="8702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359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D6366-1E14-EB4D-80A7-B422CFF3D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199" y="1828800"/>
            <a:ext cx="9838441" cy="37707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Introducing the Compendium and the Annual Report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Comparing social and economic indicators for people with and without disabilities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>
              <a:lnSpc>
                <a:spcPct val="150000"/>
              </a:lnSpc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2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642-093E-4B1E-A9DD-6E0F6A9CDC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199" y="590358"/>
            <a:ext cx="6402224" cy="8702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359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Available Products</a:t>
            </a:r>
          </a:p>
        </p:txBody>
      </p:sp>
      <p:pic>
        <p:nvPicPr>
          <p:cNvPr id="6" name="Picture 5" descr="Picture of the cover of Annual Disability Statistics Compendium">
            <a:extLst>
              <a:ext uri="{FF2B5EF4-FFF2-40B4-BE49-F238E27FC236}">
                <a16:creationId xmlns:a16="http://schemas.microsoft.com/office/drawing/2014/main" id="{5EB02B0A-DF69-4A80-BED5-80941131C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56" y="1587623"/>
            <a:ext cx="3054852" cy="3981652"/>
          </a:xfrm>
          <a:prstGeom prst="rect">
            <a:avLst/>
          </a:prstGeom>
        </p:spPr>
      </p:pic>
      <p:pic>
        <p:nvPicPr>
          <p:cNvPr id="7" name="Picture 6" descr="Picture of the cover of Annual Disability Statistics Supplement">
            <a:extLst>
              <a:ext uri="{FF2B5EF4-FFF2-40B4-BE49-F238E27FC236}">
                <a16:creationId xmlns:a16="http://schemas.microsoft.com/office/drawing/2014/main" id="{AF840626-705E-4B6C-9F63-1E60D4F8C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071" y="1587623"/>
            <a:ext cx="3054852" cy="3981652"/>
          </a:xfrm>
          <a:prstGeom prst="rect">
            <a:avLst/>
          </a:prstGeom>
        </p:spPr>
      </p:pic>
      <p:pic>
        <p:nvPicPr>
          <p:cNvPr id="8" name="Picture 7" descr="Picture of the cover of Annual Report on People with Disabilities in America">
            <a:extLst>
              <a:ext uri="{FF2B5EF4-FFF2-40B4-BE49-F238E27FC236}">
                <a16:creationId xmlns:a16="http://schemas.microsoft.com/office/drawing/2014/main" id="{E2F96F09-2A91-4F28-99CD-5E8FC5182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086" y="1587623"/>
            <a:ext cx="3054852" cy="3981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18C651-E91C-4EC2-B745-5597D4A6AEC4}"/>
              </a:ext>
            </a:extLst>
          </p:cNvPr>
          <p:cNvSpPr txBox="1"/>
          <p:nvPr/>
        </p:nvSpPr>
        <p:spPr>
          <a:xfrm>
            <a:off x="1603022" y="5746045"/>
            <a:ext cx="843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359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https://disabilitycompendium.org/</a:t>
            </a:r>
            <a:endParaRPr lang="en-US" sz="4000" b="1" dirty="0">
              <a:solidFill>
                <a:srgbClr val="01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b="1" dirty="0">
              <a:solidFill>
                <a:srgbClr val="013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BA4B3-7059-4259-B32E-AF0605F5B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CCB1A-5FAC-44C2-A958-39EC008975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11D278-6B8D-4902-ABB5-868A3433E3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72419" y="0"/>
            <a:ext cx="7049923" cy="6773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ource Sans Pro" panose="020B0503030403020204" pitchFamily="34" charset="0"/>
                <a:cs typeface="Arial" panose="020B0604020202020204" pitchFamily="34" charset="0"/>
              </a:rPr>
              <a:t>ACS: Population Statistics</a:t>
            </a:r>
          </a:p>
        </p:txBody>
      </p:sp>
      <p:graphicFrame>
        <p:nvGraphicFramePr>
          <p:cNvPr id="8" name="Chart 7" descr="Pie chart showing people with disabilities as a percentage of the total population.  Around 12.6% of the total population of the United States are people with disabilities. ">
            <a:extLst>
              <a:ext uri="{FF2B5EF4-FFF2-40B4-BE49-F238E27FC236}">
                <a16:creationId xmlns:a16="http://schemas.microsoft.com/office/drawing/2014/main" id="{C62B2216-1B1A-4441-B9E1-5F7FE3C3B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923388"/>
              </p:ext>
            </p:extLst>
          </p:nvPr>
        </p:nvGraphicFramePr>
        <p:xfrm>
          <a:off x="571500" y="1239621"/>
          <a:ext cx="11049000" cy="529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DA78AB0-711C-44AA-A139-DE368D159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943600"/>
            <a:ext cx="604314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7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1826C-8323-48A4-A46C-3B5DAC9C1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1520" y="6400800"/>
            <a:ext cx="685800" cy="476250"/>
          </a:xfr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9BAF1-C91B-4DEA-823A-8DAB0512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943600"/>
            <a:ext cx="604314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A9D0175-83CB-301C-905E-6197C19E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Infographic</a:t>
            </a:r>
          </a:p>
        </p:txBody>
      </p:sp>
      <p:pic>
        <p:nvPicPr>
          <p:cNvPr id="5" name="Picture 4" descr="This infographic shows the number of Americans with a disability by ae, sex and disability type. We find that hearing difficulty is most prevalent in males 65+, ambulatory difficulty is most prevalent in  females 65+, vision difficulty is most prevalent in females 18-64, self care difficulty is most prevalent in females 65+, cognitive difficulty is most prevalent in males 18-64 years and independent living difficulty is most prevalent in females 65+ years. ">
            <a:extLst>
              <a:ext uri="{FF2B5EF4-FFF2-40B4-BE49-F238E27FC236}">
                <a16:creationId xmlns:a16="http://schemas.microsoft.com/office/drawing/2014/main" id="{62AC0DB4-629E-42E6-98E7-7C3A8AC40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0"/>
            <a:ext cx="66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7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8000"/>
    </mc:Choice>
    <mc:Fallback xmlns="">
      <p:transition advClick="0" advTm="38000"/>
    </mc:Fallback>
  </mc:AlternateContent>
  <p:extLst>
    <p:ext uri="{E180D4A7-C9FB-4DFB-919C-405C955672EB}">
      <p14:showEvtLst xmlns:p14="http://schemas.microsoft.com/office/powerpoint/2010/main">
        <p14:playEvt time="0" objId="2"/>
        <p14:stopEvt time="39077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43F21-D8A9-4E20-AE2A-819817C6B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CCB1A-5FAC-44C2-A958-39EC008975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37A048-2657-B9F3-3946-8FD5A9AD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Prevalence of Disability by Type in the US</a:t>
            </a:r>
          </a:p>
        </p:txBody>
      </p:sp>
      <p:graphicFrame>
        <p:nvGraphicFramePr>
          <p:cNvPr id="6" name="Chart 5" descr="Chart showing total number of people with each disability type.&#10;&#10;20.7 million people total. 4.1 million with hearing difficulty. 3.9 million with vision difficulty. 8.7 million with cognitive difficulty. 10.4 million with ambulatory difficulty. 3.7 million with self-care difficulty. 7.2 million with independent living difficulty.">
            <a:extLst>
              <a:ext uri="{FF2B5EF4-FFF2-40B4-BE49-F238E27FC236}">
                <a16:creationId xmlns:a16="http://schemas.microsoft.com/office/drawing/2014/main" id="{2AD16674-5CA4-4096-BC83-BB3296266A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100195"/>
              </p:ext>
            </p:extLst>
          </p:nvPr>
        </p:nvGraphicFramePr>
        <p:xfrm>
          <a:off x="304800" y="126568"/>
          <a:ext cx="11353800" cy="635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B65D726-3963-4E2F-9218-E5A071E7CA97}"/>
              </a:ext>
            </a:extLst>
          </p:cNvPr>
          <p:cNvSpPr txBox="1"/>
          <p:nvPr/>
        </p:nvSpPr>
        <p:spPr>
          <a:xfrm>
            <a:off x="1600200" y="5943600"/>
            <a:ext cx="876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American Community Survey (2018)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890B6-0004-40C3-AD05-A68A1895C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943600"/>
            <a:ext cx="604314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577A9345-9852-49E6-B9C6-595A22AA8F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7340" y="0"/>
            <a:ext cx="10896696" cy="60957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Percentage of people with disabilities in the United States (2018)</a:t>
            </a:r>
          </a:p>
        </p:txBody>
      </p:sp>
      <p:pic>
        <p:nvPicPr>
          <p:cNvPr id="5" name="Picture 4" descr="This picture shows a map of the United States where states have been shaded according to the percentage of people with disabilities in the United States. Lighter shaded states show a lower percentage of people with disabilities and darker shaded states show a higher percentage of people with disabilities. ">
            <a:extLst>
              <a:ext uri="{FF2B5EF4-FFF2-40B4-BE49-F238E27FC236}">
                <a16:creationId xmlns:a16="http://schemas.microsoft.com/office/drawing/2014/main" id="{A04F77FC-EEBC-465A-9ABF-ECFDA393C4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1"/>
          <a:stretch/>
        </p:blipFill>
        <p:spPr>
          <a:xfrm>
            <a:off x="0" y="519289"/>
            <a:ext cx="12192000" cy="59031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7F9B-8AAD-462D-8F6B-3781A2A7E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6313-A619-445E-9D5B-4DE218FC01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CE48A6-2B0E-438A-99F4-817352E39A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120" y="2133601"/>
            <a:ext cx="11709194" cy="129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1359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Comparing social and economic indicators between people with and without disabilities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43F21-D8A9-4E20-AE2A-819817C6B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CCB1A-5FAC-44C2-A958-39EC008975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890B6-0004-40C3-AD05-A68A1895C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943600"/>
            <a:ext cx="604314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35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CC1AA0-F997-4705-9BCE-47F9B9347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1520" y="6400800"/>
            <a:ext cx="685800" cy="476250"/>
          </a:xfr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4F59A-09D6-4F4E-BE89-32C6E6BA3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943600"/>
            <a:ext cx="604314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F3DE29-A039-4075-BAFB-27EA1EE493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6152" y="0"/>
            <a:ext cx="7049923" cy="8916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High School Education</a:t>
            </a:r>
          </a:p>
        </p:txBody>
      </p:sp>
      <p:graphicFrame>
        <p:nvGraphicFramePr>
          <p:cNvPr id="6" name="Chart 5" descr="People with disabilties who have less than a high school diploma shown on chart with blue line, higher than orange dotted line for people without disabilities.">
            <a:extLst>
              <a:ext uri="{FF2B5EF4-FFF2-40B4-BE49-F238E27FC236}">
                <a16:creationId xmlns:a16="http://schemas.microsoft.com/office/drawing/2014/main" id="{AC8DF96A-010A-4714-8571-6489A524A3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320440"/>
              </p:ext>
            </p:extLst>
          </p:nvPr>
        </p:nvGraphicFramePr>
        <p:xfrm>
          <a:off x="1216152" y="1097280"/>
          <a:ext cx="941832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12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8000"/>
    </mc:Choice>
    <mc:Fallback xmlns="">
      <p:transition advClick="0" advTm="38000"/>
    </mc:Fallback>
  </mc:AlternateContent>
  <p:extLst>
    <p:ext uri="{E180D4A7-C9FB-4DFB-919C-405C955672EB}">
      <p14:showEvtLst xmlns:p14="http://schemas.microsoft.com/office/powerpoint/2010/main">
        <p14:playEvt time="0" objId="2"/>
        <p14:stopEvt time="39077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873|-10780376|-3468525|-5151986|-9539986|Markido&quot;,&quot;Id&quot;:&quot;6142218f34413314641dad95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HPowerpointTemplateWHITE1  -  Read-Only" id="{63B5605D-EC25-401F-BB01-4F26CDC26DEB}" vid="{1D341EF9-CACC-4201-999D-88C7ACF3B9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875</Words>
  <Application>Microsoft Office PowerPoint</Application>
  <PresentationFormat>Widescreen</PresentationFormat>
  <Paragraphs>117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Segoe UI Web (West European)</vt:lpstr>
      <vt:lpstr>Source Sans Pro</vt:lpstr>
      <vt:lpstr>Source Sans Pro Light</vt:lpstr>
      <vt:lpstr>Wingdings</vt:lpstr>
      <vt:lpstr>Office Theme</vt:lpstr>
      <vt:lpstr>1_Custom Design</vt:lpstr>
      <vt:lpstr>Disparities and Program Participation </vt:lpstr>
      <vt:lpstr>Agenda</vt:lpstr>
      <vt:lpstr>Available Products</vt:lpstr>
      <vt:lpstr>ACS: Population Statistics</vt:lpstr>
      <vt:lpstr>Infographic</vt:lpstr>
      <vt:lpstr>Prevalence of Disability by Type in the US</vt:lpstr>
      <vt:lpstr>Percentage of people with disabilities in the United States (2018)</vt:lpstr>
      <vt:lpstr>Comparing social and economic indicators between people with and without disabilities</vt:lpstr>
      <vt:lpstr>High School Education</vt:lpstr>
      <vt:lpstr>Undergraduate Education and above</vt:lpstr>
      <vt:lpstr>Employment</vt:lpstr>
      <vt:lpstr>Earnings</vt:lpstr>
      <vt:lpstr>Health Insurance</vt:lpstr>
      <vt:lpstr>Private Health Insurance</vt:lpstr>
      <vt:lpstr>Think out loud</vt:lpstr>
      <vt:lpstr>Conclusion</vt:lpstr>
      <vt:lpstr>References</vt:lpstr>
      <vt:lpstr>Answer 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Disparities and Program Participation</dc:title>
  <dc:creator>Paul, Shreya</dc:creator>
  <cp:lastModifiedBy>Shreya Paul</cp:lastModifiedBy>
  <cp:revision>92</cp:revision>
  <dcterms:created xsi:type="dcterms:W3CDTF">2021-04-30T19:27:52Z</dcterms:created>
  <dcterms:modified xsi:type="dcterms:W3CDTF">2022-08-09T13:50:58Z</dcterms:modified>
</cp:coreProperties>
</file>