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648" r:id="rId2"/>
  </p:sldMasterIdLst>
  <p:notesMasterIdLst>
    <p:notesMasterId r:id="rId14"/>
  </p:notesMasterIdLst>
  <p:sldIdLst>
    <p:sldId id="280" r:id="rId3"/>
    <p:sldId id="282" r:id="rId4"/>
    <p:sldId id="283" r:id="rId5"/>
    <p:sldId id="293" r:id="rId6"/>
    <p:sldId id="285" r:id="rId7"/>
    <p:sldId id="286" r:id="rId8"/>
    <p:sldId id="294" r:id="rId9"/>
    <p:sldId id="287" r:id="rId10"/>
    <p:sldId id="289" r:id="rId11"/>
    <p:sldId id="288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8D9666-0F1C-AD0F-C640-F16B073C1F35}" name="Sawyer Rogers" initials="SR" userId="iDw5KADnj1r7Ax+cSXMFWe2LP8w+/SideyLUsRqOu4E=" providerId="None"/>
  <p188:author id="{B6E291F1-03A6-9C24-0BCE-CE075CCC4FBE}" name="Shreya Paul" initials="SP" userId="S::sp1485@usnh.edu::87619f83-0189-48ca-b016-38a0e3be0e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1D98D-439D-42B6-961D-F92F713F9F11}" v="31" dt="2022-08-15T03:03:52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0" autoAdjust="0"/>
    <p:restoredTop sz="86467" autoAdjust="0"/>
  </p:normalViewPr>
  <p:slideViewPr>
    <p:cSldViewPr snapToGrid="0">
      <p:cViewPr varScale="1">
        <p:scale>
          <a:sx n="96" d="100"/>
          <a:sy n="96" d="100"/>
        </p:scale>
        <p:origin x="762" y="96"/>
      </p:cViewPr>
      <p:guideLst/>
    </p:cSldViewPr>
  </p:slideViewPr>
  <p:outlineViewPr>
    <p:cViewPr>
      <p:scale>
        <a:sx n="33" d="100"/>
        <a:sy n="33" d="100"/>
      </p:scale>
      <p:origin x="0" y="-21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wyer Rogers" userId="iDw5KADnj1r7Ax+cSXMFWe2LP8w+/SideyLUsRqOu4E=" providerId="None" clId="Web-{1A41D98D-439D-42B6-961D-F92F713F9F11}"/>
    <pc:docChg chg="mod addSld delSld modSld addMainMaster">
      <pc:chgData name="Sawyer Rogers" userId="iDw5KADnj1r7Ax+cSXMFWe2LP8w+/SideyLUsRqOu4E=" providerId="None" clId="Web-{1A41D98D-439D-42B6-961D-F92F713F9F11}" dt="2022-08-15T03:03:52.786" v="31"/>
      <pc:docMkLst>
        <pc:docMk/>
      </pc:docMkLst>
      <pc:sldChg chg="addSp">
        <pc:chgData name="Sawyer Rogers" userId="iDw5KADnj1r7Ax+cSXMFWe2LP8w+/SideyLUsRqOu4E=" providerId="None" clId="Web-{1A41D98D-439D-42B6-961D-F92F713F9F11}" dt="2022-08-15T02:46:39.776" v="0"/>
        <pc:sldMkLst>
          <pc:docMk/>
          <pc:sldMk cId="453122958" sldId="280"/>
        </pc:sldMkLst>
        <pc:spChg chg="add">
          <ac:chgData name="Sawyer Rogers" userId="iDw5KADnj1r7Ax+cSXMFWe2LP8w+/SideyLUsRqOu4E=" providerId="None" clId="Web-{1A41D98D-439D-42B6-961D-F92F713F9F11}" dt="2022-08-15T02:46:39.776" v="0"/>
          <ac:spMkLst>
            <pc:docMk/>
            <pc:sldMk cId="453122958" sldId="280"/>
            <ac:spMk id="4" creationId="{8091A00F-171D-6B7A-7E8E-ADDF7BAA35B1}"/>
          </ac:spMkLst>
        </pc:spChg>
      </pc:sldChg>
      <pc:sldChg chg="addSp">
        <pc:chgData name="Sawyer Rogers" userId="iDw5KADnj1r7Ax+cSXMFWe2LP8w+/SideyLUsRqOu4E=" providerId="None" clId="Web-{1A41D98D-439D-42B6-961D-F92F713F9F11}" dt="2022-08-15T02:46:42.104" v="1"/>
        <pc:sldMkLst>
          <pc:docMk/>
          <pc:sldMk cId="2291120496" sldId="282"/>
        </pc:sldMkLst>
        <pc:spChg chg="add">
          <ac:chgData name="Sawyer Rogers" userId="iDw5KADnj1r7Ax+cSXMFWe2LP8w+/SideyLUsRqOu4E=" providerId="None" clId="Web-{1A41D98D-439D-42B6-961D-F92F713F9F11}" dt="2022-08-15T02:46:42.104" v="1"/>
          <ac:spMkLst>
            <pc:docMk/>
            <pc:sldMk cId="2291120496" sldId="282"/>
            <ac:spMk id="2" creationId="{8091A00F-171D-6B7A-7E8E-ADDF7BAA35B1}"/>
          </ac:spMkLst>
        </pc:spChg>
      </pc:sldChg>
      <pc:sldChg chg="addSp addCm modCm">
        <pc:chgData name="Sawyer Rogers" userId="iDw5KADnj1r7Ax+cSXMFWe2LP8w+/SideyLUsRqOu4E=" providerId="None" clId="Web-{1A41D98D-439D-42B6-961D-F92F713F9F11}" dt="2022-08-15T02:54:30.414" v="27"/>
        <pc:sldMkLst>
          <pc:docMk/>
          <pc:sldMk cId="2058884069" sldId="283"/>
        </pc:sldMkLst>
        <pc:spChg chg="add">
          <ac:chgData name="Sawyer Rogers" userId="iDw5KADnj1r7Ax+cSXMFWe2LP8w+/SideyLUsRqOu4E=" providerId="None" clId="Web-{1A41D98D-439D-42B6-961D-F92F713F9F11}" dt="2022-08-15T02:46:43.979" v="2"/>
          <ac:spMkLst>
            <pc:docMk/>
            <pc:sldMk cId="2058884069" sldId="283"/>
            <ac:spMk id="2" creationId="{8091A00F-171D-6B7A-7E8E-ADDF7BAA35B1}"/>
          </ac:spMkLst>
        </pc:spChg>
      </pc:sldChg>
      <pc:sldChg chg="addSp">
        <pc:chgData name="Sawyer Rogers" userId="iDw5KADnj1r7Ax+cSXMFWe2LP8w+/SideyLUsRqOu4E=" providerId="None" clId="Web-{1A41D98D-439D-42B6-961D-F92F713F9F11}" dt="2022-08-15T02:46:45.213" v="3"/>
        <pc:sldMkLst>
          <pc:docMk/>
          <pc:sldMk cId="760347497" sldId="284"/>
        </pc:sldMkLst>
        <pc:spChg chg="add">
          <ac:chgData name="Sawyer Rogers" userId="iDw5KADnj1r7Ax+cSXMFWe2LP8w+/SideyLUsRqOu4E=" providerId="None" clId="Web-{1A41D98D-439D-42B6-961D-F92F713F9F11}" dt="2022-08-15T02:46:45.213" v="3"/>
          <ac:spMkLst>
            <pc:docMk/>
            <pc:sldMk cId="760347497" sldId="284"/>
            <ac:spMk id="2" creationId="{8091A00F-171D-6B7A-7E8E-ADDF7BAA35B1}"/>
          </ac:spMkLst>
        </pc:spChg>
      </pc:sldChg>
      <pc:sldChg chg="addSp">
        <pc:chgData name="Sawyer Rogers" userId="iDw5KADnj1r7Ax+cSXMFWe2LP8w+/SideyLUsRqOu4E=" providerId="None" clId="Web-{1A41D98D-439D-42B6-961D-F92F713F9F11}" dt="2022-08-15T02:46:46.932" v="4"/>
        <pc:sldMkLst>
          <pc:docMk/>
          <pc:sldMk cId="2264523923" sldId="285"/>
        </pc:sldMkLst>
        <pc:spChg chg="add">
          <ac:chgData name="Sawyer Rogers" userId="iDw5KADnj1r7Ax+cSXMFWe2LP8w+/SideyLUsRqOu4E=" providerId="None" clId="Web-{1A41D98D-439D-42B6-961D-F92F713F9F11}" dt="2022-08-15T02:46:46.932" v="4"/>
          <ac:spMkLst>
            <pc:docMk/>
            <pc:sldMk cId="2264523923" sldId="285"/>
            <ac:spMk id="2" creationId="{8091A00F-171D-6B7A-7E8E-ADDF7BAA35B1}"/>
          </ac:spMkLst>
        </pc:spChg>
      </pc:sldChg>
      <pc:sldChg chg="addSp addCm modCm">
        <pc:chgData name="Sawyer Rogers" userId="iDw5KADnj1r7Ax+cSXMFWe2LP8w+/SideyLUsRqOu4E=" providerId="None" clId="Web-{1A41D98D-439D-42B6-961D-F92F713F9F11}" dt="2022-08-15T03:00:28.896" v="29"/>
        <pc:sldMkLst>
          <pc:docMk/>
          <pc:sldMk cId="3132207891" sldId="286"/>
        </pc:sldMkLst>
        <pc:spChg chg="add">
          <ac:chgData name="Sawyer Rogers" userId="iDw5KADnj1r7Ax+cSXMFWe2LP8w+/SideyLUsRqOu4E=" providerId="None" clId="Web-{1A41D98D-439D-42B6-961D-F92F713F9F11}" dt="2022-08-15T02:46:49.635" v="5"/>
          <ac:spMkLst>
            <pc:docMk/>
            <pc:sldMk cId="3132207891" sldId="286"/>
            <ac:spMk id="2" creationId="{8091A00F-171D-6B7A-7E8E-ADDF7BAA35B1}"/>
          </ac:spMkLst>
        </pc:spChg>
      </pc:sldChg>
      <pc:sldChg chg="addSp addCm modCm">
        <pc:chgData name="Sawyer Rogers" userId="iDw5KADnj1r7Ax+cSXMFWe2LP8w+/SideyLUsRqOu4E=" providerId="None" clId="Web-{1A41D98D-439D-42B6-961D-F92F713F9F11}" dt="2022-08-15T03:03:52.786" v="31"/>
        <pc:sldMkLst>
          <pc:docMk/>
          <pc:sldMk cId="3605691745" sldId="287"/>
        </pc:sldMkLst>
        <pc:spChg chg="add">
          <ac:chgData name="Sawyer Rogers" userId="iDw5KADnj1r7Ax+cSXMFWe2LP8w+/SideyLUsRqOu4E=" providerId="None" clId="Web-{1A41D98D-439D-42B6-961D-F92F713F9F11}" dt="2022-08-15T02:46:52.604" v="7"/>
          <ac:spMkLst>
            <pc:docMk/>
            <pc:sldMk cId="3605691745" sldId="287"/>
            <ac:spMk id="2" creationId="{8091A00F-171D-6B7A-7E8E-ADDF7BAA35B1}"/>
          </ac:spMkLst>
        </pc:spChg>
      </pc:sldChg>
      <pc:sldChg chg="addSp">
        <pc:chgData name="Sawyer Rogers" userId="iDw5KADnj1r7Ax+cSXMFWe2LP8w+/SideyLUsRqOu4E=" providerId="None" clId="Web-{1A41D98D-439D-42B6-961D-F92F713F9F11}" dt="2022-08-15T02:46:57.026" v="9"/>
        <pc:sldMkLst>
          <pc:docMk/>
          <pc:sldMk cId="2551199919" sldId="288"/>
        </pc:sldMkLst>
        <pc:spChg chg="add">
          <ac:chgData name="Sawyer Rogers" userId="iDw5KADnj1r7Ax+cSXMFWe2LP8w+/SideyLUsRqOu4E=" providerId="None" clId="Web-{1A41D98D-439D-42B6-961D-F92F713F9F11}" dt="2022-08-15T02:46:57.026" v="9"/>
          <ac:spMkLst>
            <pc:docMk/>
            <pc:sldMk cId="2551199919" sldId="288"/>
            <ac:spMk id="2" creationId="{8091A00F-171D-6B7A-7E8E-ADDF7BAA35B1}"/>
          </ac:spMkLst>
        </pc:spChg>
      </pc:sldChg>
      <pc:sldChg chg="addSp">
        <pc:chgData name="Sawyer Rogers" userId="iDw5KADnj1r7Ax+cSXMFWe2LP8w+/SideyLUsRqOu4E=" providerId="None" clId="Web-{1A41D98D-439D-42B6-961D-F92F713F9F11}" dt="2022-08-15T02:46:55.760" v="8"/>
        <pc:sldMkLst>
          <pc:docMk/>
          <pc:sldMk cId="1523905843" sldId="289"/>
        </pc:sldMkLst>
        <pc:spChg chg="add">
          <ac:chgData name="Sawyer Rogers" userId="iDw5KADnj1r7Ax+cSXMFWe2LP8w+/SideyLUsRqOu4E=" providerId="None" clId="Web-{1A41D98D-439D-42B6-961D-F92F713F9F11}" dt="2022-08-15T02:46:55.760" v="8"/>
          <ac:spMkLst>
            <pc:docMk/>
            <pc:sldMk cId="1523905843" sldId="289"/>
            <ac:spMk id="2" creationId="{8091A00F-171D-6B7A-7E8E-ADDF7BAA35B1}"/>
          </ac:spMkLst>
        </pc:spChg>
      </pc:sldChg>
      <pc:sldChg chg="addSp">
        <pc:chgData name="Sawyer Rogers" userId="iDw5KADnj1r7Ax+cSXMFWe2LP8w+/SideyLUsRqOu4E=" providerId="None" clId="Web-{1A41D98D-439D-42B6-961D-F92F713F9F11}" dt="2022-08-15T02:46:59.432" v="10"/>
        <pc:sldMkLst>
          <pc:docMk/>
          <pc:sldMk cId="3930140491" sldId="290"/>
        </pc:sldMkLst>
        <pc:spChg chg="add">
          <ac:chgData name="Sawyer Rogers" userId="iDw5KADnj1r7Ax+cSXMFWe2LP8w+/SideyLUsRqOu4E=" providerId="None" clId="Web-{1A41D98D-439D-42B6-961D-F92F713F9F11}" dt="2022-08-15T02:46:59.432" v="10"/>
          <ac:spMkLst>
            <pc:docMk/>
            <pc:sldMk cId="3930140491" sldId="290"/>
            <ac:spMk id="2" creationId="{8091A00F-171D-6B7A-7E8E-ADDF7BAA35B1}"/>
          </ac:spMkLst>
        </pc:spChg>
      </pc:sldChg>
      <pc:sldChg chg="addSp">
        <pc:chgData name="Sawyer Rogers" userId="iDw5KADnj1r7Ax+cSXMFWe2LP8w+/SideyLUsRqOu4E=" providerId="None" clId="Web-{1A41D98D-439D-42B6-961D-F92F713F9F11}" dt="2022-08-15T02:46:51.010" v="6"/>
        <pc:sldMkLst>
          <pc:docMk/>
          <pc:sldMk cId="2513344699" sldId="291"/>
        </pc:sldMkLst>
        <pc:spChg chg="add">
          <ac:chgData name="Sawyer Rogers" userId="iDw5KADnj1r7Ax+cSXMFWe2LP8w+/SideyLUsRqOu4E=" providerId="None" clId="Web-{1A41D98D-439D-42B6-961D-F92F713F9F11}" dt="2022-08-15T02:46:51.010" v="6"/>
          <ac:spMkLst>
            <pc:docMk/>
            <pc:sldMk cId="2513344699" sldId="291"/>
            <ac:spMk id="2" creationId="{8091A00F-171D-6B7A-7E8E-ADDF7BAA35B1}"/>
          </ac:spMkLst>
        </pc:spChg>
      </pc:sldChg>
      <pc:sldChg chg="new del">
        <pc:chgData name="Sawyer Rogers" userId="iDw5KADnj1r7Ax+cSXMFWe2LP8w+/SideyLUsRqOu4E=" providerId="None" clId="Web-{1A41D98D-439D-42B6-961D-F92F713F9F11}" dt="2022-08-15T02:48:23.088" v="15"/>
        <pc:sldMkLst>
          <pc:docMk/>
          <pc:sldMk cId="1098882810" sldId="292"/>
        </pc:sldMkLst>
      </pc:sldChg>
      <pc:sldChg chg="addSp modSp add del addAnim delAnim">
        <pc:chgData name="Sawyer Rogers" userId="iDw5KADnj1r7Ax+cSXMFWe2LP8w+/SideyLUsRqOu4E=" providerId="None" clId="Web-{1A41D98D-439D-42B6-961D-F92F713F9F11}" dt="2022-08-15T02:49:03.572" v="21"/>
        <pc:sldMkLst>
          <pc:docMk/>
          <pc:sldMk cId="1400061049" sldId="293"/>
        </pc:sldMkLst>
        <pc:spChg chg="add">
          <ac:chgData name="Sawyer Rogers" userId="iDw5KADnj1r7Ax+cSXMFWe2LP8w+/SideyLUsRqOu4E=" providerId="None" clId="Web-{1A41D98D-439D-42B6-961D-F92F713F9F11}" dt="2022-08-15T02:49:03.572" v="21"/>
          <ac:spMkLst>
            <pc:docMk/>
            <pc:sldMk cId="1400061049" sldId="293"/>
            <ac:spMk id="4" creationId="{CC5756BE-93DA-6DDC-1181-1E115BE8438A}"/>
          </ac:spMkLst>
        </pc:spChg>
        <pc:spChg chg="mod">
          <ac:chgData name="Sawyer Rogers" userId="iDw5KADnj1r7Ax+cSXMFWe2LP8w+/SideyLUsRqOu4E=" providerId="None" clId="Web-{1A41D98D-439D-42B6-961D-F92F713F9F11}" dt="2022-08-15T02:48:48.213" v="20" actId="20577"/>
          <ac:spMkLst>
            <pc:docMk/>
            <pc:sldMk cId="1400061049" sldId="293"/>
            <ac:spMk id="5" creationId="{E7F4F216-323B-4D6B-B5CA-E249F9F74C56}"/>
          </ac:spMkLst>
        </pc:spChg>
      </pc:sldChg>
      <pc:sldMasterChg chg="add addSldLayout">
        <pc:chgData name="Sawyer Rogers" userId="iDw5KADnj1r7Ax+cSXMFWe2LP8w+/SideyLUsRqOu4E=" providerId="None" clId="Web-{1A41D98D-439D-42B6-961D-F92F713F9F11}" dt="2022-08-15T02:48:14.932" v="12"/>
        <pc:sldMasterMkLst>
          <pc:docMk/>
          <pc:sldMasterMk cId="3559415609" sldId="2147483648"/>
        </pc:sldMasterMkLst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157141260" sldId="2147483649"/>
          </pc:sldLayoutMkLst>
        </pc:sldLayoutChg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2255380002" sldId="2147483650"/>
          </pc:sldLayoutMkLst>
        </pc:sldLayoutChg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2715056198" sldId="2147483651"/>
          </pc:sldLayoutMkLst>
        </pc:sldLayoutChg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2697921633" sldId="2147483652"/>
          </pc:sldLayoutMkLst>
        </pc:sldLayoutChg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2941881388" sldId="2147483653"/>
          </pc:sldLayoutMkLst>
        </pc:sldLayoutChg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1240716638" sldId="2147483654"/>
          </pc:sldLayoutMkLst>
        </pc:sldLayoutChg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3337803533" sldId="2147483655"/>
          </pc:sldLayoutMkLst>
        </pc:sldLayoutChg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2548088185" sldId="2147483656"/>
          </pc:sldLayoutMkLst>
        </pc:sldLayoutChg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934789262" sldId="2147483657"/>
          </pc:sldLayoutMkLst>
        </pc:sldLayoutChg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3463867628" sldId="2147483658"/>
          </pc:sldLayoutMkLst>
        </pc:sldLayoutChg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2889565003" sldId="2147483659"/>
          </pc:sldLayoutMkLst>
        </pc:sldLayoutChg>
        <pc:sldLayoutChg chg="add">
          <pc:chgData name="Sawyer Rogers" userId="iDw5KADnj1r7Ax+cSXMFWe2LP8w+/SideyLUsRqOu4E=" providerId="None" clId="Web-{1A41D98D-439D-42B6-961D-F92F713F9F11}" dt="2022-08-15T02:48:14.932" v="12"/>
          <pc:sldLayoutMkLst>
            <pc:docMk/>
            <pc:sldMasterMk cId="3559415609" sldId="2147483648"/>
            <pc:sldLayoutMk cId="2603476714" sldId="214748368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19760531300106"/>
          <c:y val="0.21269898050438207"/>
          <c:w val="0.84561276051897449"/>
          <c:h val="0.6544710133960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Sheet2!$B$1:$B$2</c:f>
              <c:strCache>
                <c:ptCount val="2"/>
                <c:pt idx="0">
                  <c:v>Percentage of people with an ambulatory disability by age group,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Sheet2!$A$3:$A$5</c:f>
              <c:strCache>
                <c:ptCount val="3"/>
                <c:pt idx="0">
                  <c:v>5-17 years</c:v>
                </c:pt>
                <c:pt idx="1">
                  <c:v>18-64 years</c:v>
                </c:pt>
                <c:pt idx="2">
                  <c:v>65 and older</c:v>
                </c:pt>
              </c:strCache>
            </c:strRef>
          </c:cat>
          <c:val>
            <c:numRef>
              <c:f>Sheet2!$B$3:$B$5</c:f>
              <c:numCache>
                <c:formatCode>0.0%</c:formatCode>
                <c:ptCount val="3"/>
                <c:pt idx="0">
                  <c:v>6.0000000000000001E-3</c:v>
                </c:pt>
                <c:pt idx="1">
                  <c:v>4.7E-2</c:v>
                </c:pt>
                <c:pt idx="2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5-4D38-8592-439E35EF4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3872623"/>
        <c:axId val="1623873871"/>
      </c:barChart>
      <c:catAx>
        <c:axId val="162387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873871"/>
        <c:crosses val="autoZero"/>
        <c:auto val="1"/>
        <c:lblAlgn val="ctr"/>
        <c:lblOffset val="100"/>
        <c:noMultiLvlLbl val="0"/>
      </c:catAx>
      <c:valAx>
        <c:axId val="1623873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87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Sheet2!$B$1:$B$2</c:f>
              <c:strCache>
                <c:ptCount val="2"/>
                <c:pt idx="0">
                  <c:v>Percentage of people with an ambulatory disability by age group,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Sheet2!$A$3:$A$5</c:f>
              <c:strCache>
                <c:ptCount val="3"/>
                <c:pt idx="0">
                  <c:v>5-17 years</c:v>
                </c:pt>
                <c:pt idx="1">
                  <c:v>18-64 years</c:v>
                </c:pt>
                <c:pt idx="2">
                  <c:v>65 and older</c:v>
                </c:pt>
              </c:strCache>
            </c:strRef>
          </c:cat>
          <c:val>
            <c:numRef>
              <c:f>Sheet2!$B$3:$B$5</c:f>
              <c:numCache>
                <c:formatCode>0.0%</c:formatCode>
                <c:ptCount val="3"/>
                <c:pt idx="0">
                  <c:v>6.0000000000000001E-3</c:v>
                </c:pt>
                <c:pt idx="1">
                  <c:v>4.7E-2</c:v>
                </c:pt>
                <c:pt idx="2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5-4D38-8592-439E35EF4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3872623"/>
        <c:axId val="1623873871"/>
      </c:barChart>
      <c:catAx>
        <c:axId val="162387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873871"/>
        <c:crosses val="autoZero"/>
        <c:auto val="1"/>
        <c:lblAlgn val="ctr"/>
        <c:lblOffset val="100"/>
        <c:noMultiLvlLbl val="0"/>
      </c:catAx>
      <c:valAx>
        <c:axId val="1623873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87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56BE-854F-41F5-9195-060B94290B5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CE178-D919-45AC-8A7C-7DCE9492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990" y="3606492"/>
            <a:ext cx="7679221" cy="3346451"/>
          </a:xfr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362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1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0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9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5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3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2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20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828800"/>
            <a:ext cx="3723191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43363-8F7A-0D43-8F32-D88C4C281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86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 userDrawn="1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7575-BD2B-4314-BA42-AF3347BF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2FFA2-A054-46E9-AE8F-1634F57B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F5237-1386-4490-BE5A-4E6EDD618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31B16-C393-40E6-99ED-EE731C2E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EF365-1A07-4E6F-AF06-FE93AA39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1F447-656D-40E8-B548-CF66F43E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91EA-EA93-4B07-9310-935C1815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358CF-8190-4C83-B776-5852D7DD2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8CC7B-E99F-4F54-B1F8-7B9313B3C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306AD-AA7C-4ED0-8206-E820921B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E7EB9-C61F-4385-8DB9-B9D8CE1C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8C2BA-8235-4ECE-9BCB-3F5D4824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8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1BD6-5486-4A25-BBB5-A46E4AEB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B3A61-71F0-4D0D-AA66-18DD8EE61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1BB6D-CF2B-4CAC-BC8F-08194ED0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8EF0E-5C5E-4791-9216-0B62D81E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2B3CF-EB36-4033-8C63-DE8C9939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6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AEE8EE-70D6-4885-84CC-BB8F2093C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C2BF6-B1B5-43A6-BAFF-C865FA976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6E955-7C7D-45E5-902C-0BFA7672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152A6-B38A-4DA1-A10B-B611868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A9C1F-FA17-422D-BDC3-02748D0F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6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 with Copy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43363-8F7A-0D43-8F32-D88C4C281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7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219985A-B3A9-4B72-B418-9549027C7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4" t="12600" r="6677" b="4862"/>
          <a:stretch/>
        </p:blipFill>
        <p:spPr>
          <a:xfrm>
            <a:off x="5" y="1223676"/>
            <a:ext cx="5137265" cy="5660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70050-D1B7-4CBA-8DE1-683288EB2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2039" y="1528881"/>
            <a:ext cx="6250372" cy="1760006"/>
          </a:xfrm>
          <a:noFill/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Release of the Annual Disability Statistics Compendium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FBB6A-2C60-4860-9F73-B3B6C793E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19985" y="3566596"/>
            <a:ext cx="5842431" cy="1760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0">
                <a:solidFill>
                  <a:srgbClr val="000000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br>
              <a:rPr lang="en-US" dirty="0"/>
            </a:br>
            <a:r>
              <a:rPr lang="en-US" dirty="0"/>
              <a:t>February 9-12, 2021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Rehabilitation Research and Training Center on Disability Statistics and Demographics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StatsRRTC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)</a:t>
            </a:r>
            <a:b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</a:br>
            <a:r>
              <a:rPr lang="en-US" dirty="0"/>
              <a:t>University of New Hampshire’s Institute on Disability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 descr="Institute on Disability/UCED">
            <a:extLst>
              <a:ext uri="{FF2B5EF4-FFF2-40B4-BE49-F238E27FC236}">
                <a16:creationId xmlns:a16="http://schemas.microsoft.com/office/drawing/2014/main" id="{7AF86F4B-0841-4B0E-A552-B7AF17ED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12" y="5487651"/>
            <a:ext cx="2243496" cy="620542"/>
          </a:xfrm>
          <a:prstGeom prst="rect">
            <a:avLst/>
          </a:prstGeo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7BD533B3-68C2-4997-875E-216599B062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52" y="1816887"/>
            <a:ext cx="5405607" cy="486357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003DE92-DBC0-4BF5-83D7-57A56F4A9F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80" y="5481688"/>
            <a:ext cx="2984499" cy="518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11F24B-4B00-4FBD-9BC5-F3BDFCF2BB4B}"/>
              </a:ext>
            </a:extLst>
          </p:cNvPr>
          <p:cNvSpPr/>
          <p:nvPr userDrawn="1"/>
        </p:nvSpPr>
        <p:spPr>
          <a:xfrm>
            <a:off x="0" y="1117171"/>
            <a:ext cx="12101088" cy="174707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2664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D4AE-9F75-45C0-B54F-BF52E8C51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69132-0330-41F5-A3F9-DBD94F7EA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FBEE2-3307-4E62-844E-37A7C4CC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A714F-CCDE-49C9-8BA3-5C89521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A2F47-1B7B-484F-A2CD-FFB7E23C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AE09-92B4-4D54-94F1-76584E09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9575-DE26-46EB-8D4F-B34032C6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DFC7-C439-4AA7-888A-FA882024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9C5CF-6A87-460E-B1A8-DE4491B4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9A236-D732-42B2-885D-48FA3D68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4B86-3FB2-4A57-9716-F87FD942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C9FC1-0F55-4AE6-845C-989777840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DF674-BE2A-4C30-BFED-8DB5951A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AF7D2-1C5F-4F8D-8DED-40364E6E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69E22-8D16-4311-8248-E73EF3CE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5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A550-0A26-48A6-832E-F8A9CF80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5C6F1-7709-414B-9744-94A807F95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65105-B560-4B25-A51F-91D6D84CD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6C5C9-8709-4587-B522-8395C9BC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E5295-8961-4D40-B9D4-C250E3FA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30680-35E5-46A0-B2DE-54005711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DD16-96E9-48DB-B985-40BCC78A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1F4C1-ADC1-4A7F-98DA-684C05D4F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EB9A1-8807-4230-8095-CED3E741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44016-9192-4ECD-899B-4F25FBCBF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51A67-DE8B-4C5F-B159-6BE56E1BF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E630E-0E95-442A-906A-00A5F136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639C7-9DD3-4F82-8420-2E99AFED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39D1A-04F0-41A9-A030-604D2A97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6B36-6F36-4AAF-B558-8E203632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32FDE-3C51-4E29-A386-70715D8C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16271-9000-498B-A740-18410D98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81565-522B-4125-9CB4-6997F9FC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1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15341-F920-4A7B-86E2-C424C361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7FC76-3943-473D-9D3F-75EE0EAC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A7314-CC36-47EB-B43B-2F4AFD3B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0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3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2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37" r:id="rId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178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354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532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709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C90D2-A859-4E78-B3C8-77C1649C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9D997-DCB4-44CA-9FD0-2EE257C3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88C2A-943D-4E26-B1F0-20C74C2FE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5B2F3-BA1B-416C-8DA8-495811667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52D59-A8A9-4D0E-A8D1-A136C0C9C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6C3E-B0FB-4CF2-AAD3-2C4D4BD56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33" y="1527056"/>
            <a:ext cx="6073323" cy="876969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Introduction</a:t>
            </a:r>
            <a:br>
              <a:rPr lang="en-US" sz="2500" dirty="0">
                <a:solidFill>
                  <a:schemeClr val="tx1"/>
                </a:solidFill>
              </a:rPr>
            </a:br>
            <a:endParaRPr lang="en-US" sz="2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C39F2-EC9F-439D-BD42-CEF034434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7887" y="2404877"/>
            <a:ext cx="5842431" cy="26356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Accessibility Considerations in Dissemination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091A00F-171D-6B7A-7E8E-ADDF7BAA35B1}"/>
              </a:ext>
            </a:extLst>
          </p:cNvPr>
          <p:cNvSpPr txBox="1"/>
          <p:nvPr/>
        </p:nvSpPr>
        <p:spPr>
          <a:xfrm>
            <a:off x="11791666" y="6387152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F50EF-0E60-4E66-82F8-56B93D4621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2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204" y="590363"/>
            <a:ext cx="9677401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+mj-cs"/>
              </a:rPr>
              <a:t>Conclusion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216-323B-4D6B-B5CA-E249F9F74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672682"/>
            <a:ext cx="9262941" cy="4028875"/>
          </a:xfrm>
        </p:spPr>
        <p:txBody>
          <a:bodyPr/>
          <a:lstStyle/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accessibility in all forms of your work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external resources of accessibility; know that you will find conflicting guidelines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strive to make this training accessible and welcome feedback at disability.statistics@unh.edu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1A00F-171D-6B7A-7E8E-ADDF7BAA35B1}"/>
              </a:ext>
            </a:extLst>
          </p:cNvPr>
          <p:cNvSpPr txBox="1"/>
          <p:nvPr/>
        </p:nvSpPr>
        <p:spPr>
          <a:xfrm>
            <a:off x="11791666" y="6387152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F50EF-0E60-4E66-82F8-56B93D4621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9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204" y="590363"/>
            <a:ext cx="9677401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+mj-cs"/>
              </a:rPr>
              <a:t>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216-323B-4D6B-B5CA-E249F9F74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https://www.cdc.gov/healthliteracy/developmaterials/plainlanguage.html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https://www.aucd.org/template/page.cfm?id=1207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https://www.ahead.org/professional-resources/accommodations/statement-on-language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1A00F-171D-6B7A-7E8E-ADDF7BAA35B1}"/>
              </a:ext>
            </a:extLst>
          </p:cNvPr>
          <p:cNvSpPr txBox="1"/>
          <p:nvPr/>
        </p:nvSpPr>
        <p:spPr>
          <a:xfrm>
            <a:off x="11791666" y="6387152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F50EF-0E60-4E66-82F8-56B93D4621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4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205" y="569578"/>
            <a:ext cx="6402224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216-323B-4D6B-B5CA-E249F9F74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2"/>
            <a:ext cx="10714617" cy="4940171"/>
          </a:xfrm>
        </p:spPr>
        <p:txBody>
          <a:bodyPr/>
          <a:lstStyle/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Why does accessibility matter?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Accessibility considerations in oral communication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Accessibility considerations in written communication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Universal Design principles</a:t>
            </a:r>
          </a:p>
          <a:p>
            <a:pPr marL="109724">
              <a:lnSpc>
                <a:spcPct val="150000"/>
              </a:lnSpc>
              <a:spcBef>
                <a:spcPts val="1800"/>
              </a:spcBef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1A00F-171D-6B7A-7E8E-ADDF7BAA35B1}"/>
              </a:ext>
            </a:extLst>
          </p:cNvPr>
          <p:cNvSpPr txBox="1"/>
          <p:nvPr/>
        </p:nvSpPr>
        <p:spPr>
          <a:xfrm>
            <a:off x="11791666" y="6387152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F50EF-0E60-4E66-82F8-56B93D4621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204" y="590363"/>
            <a:ext cx="9677401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+mj-cs"/>
              </a:rPr>
              <a:t>Why accessibility matters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9C468A5-A5EA-750C-FA4E-37146FE09614}"/>
              </a:ext>
            </a:extLst>
          </p:cNvPr>
          <p:cNvSpPr txBox="1">
            <a:spLocks/>
          </p:cNvSpPr>
          <p:nvPr/>
        </p:nvSpPr>
        <p:spPr>
          <a:xfrm>
            <a:off x="700595" y="1460634"/>
            <a:ext cx="10714617" cy="4940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54" rtl="0" eaLnBrk="1" latinLnBrk="0" hangingPunct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Ensure the best audience experience for everyone</a:t>
            </a:r>
          </a:p>
          <a:p>
            <a:pPr marL="914356" lvl="1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Accessibility is “afford[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] the opportunity to acquire the same information, engage in the same interactions…in an equally integrated and equally effective manner, with substantially equivalent ease of use.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” (U.S. Department of Education)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Incorporating accessibility into your dissemination efforts ensures that you are considering the population of study as potential consumers </a:t>
            </a:r>
          </a:p>
          <a:p>
            <a:pPr marL="342882" indent="-342882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1A00F-171D-6B7A-7E8E-ADDF7BAA35B1}"/>
              </a:ext>
            </a:extLst>
          </p:cNvPr>
          <p:cNvSpPr txBox="1"/>
          <p:nvPr/>
        </p:nvSpPr>
        <p:spPr>
          <a:xfrm>
            <a:off x="11791666" y="6387152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F50EF-0E60-4E66-82F8-56B93D4621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58B2-82CD-4EDA-A97A-B8F46AA3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723"/>
            <a:ext cx="10515600" cy="878459"/>
          </a:xfrm>
        </p:spPr>
        <p:txBody>
          <a:bodyPr/>
          <a:lstStyle/>
          <a:p>
            <a:r>
              <a:rPr lang="en-US" dirty="0"/>
              <a:t>Think Out Loud: 1</a:t>
            </a:r>
          </a:p>
        </p:txBody>
      </p:sp>
      <p:graphicFrame>
        <p:nvGraphicFramePr>
          <p:cNvPr id="3" name="Chart 2" descr="This is a bar graph with three vertical blue bars, each one representing the percentage of the population in an age group with an ambulatory disability. It shows that 0.6% of five to 17 year olds, 4.7% of 18 to 64 year olds, and 21.9% of those aged 65 and older have an ambulatory disability.">
            <a:extLst>
              <a:ext uri="{FF2B5EF4-FFF2-40B4-BE49-F238E27FC236}">
                <a16:creationId xmlns:a16="http://schemas.microsoft.com/office/drawing/2014/main" id="{3C2F4C66-9841-BE95-DFF7-853DDFD92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448879"/>
              </p:ext>
            </p:extLst>
          </p:nvPr>
        </p:nvGraphicFramePr>
        <p:xfrm>
          <a:off x="277522" y="1520274"/>
          <a:ext cx="7058459" cy="43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216-323B-4D6B-B5CA-E249F9F74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5981" y="1792040"/>
            <a:ext cx="3674462" cy="38174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</a:t>
            </a:r>
            <a:b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image accessible?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ways can it be improved?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sz="2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4A213EE-6BC9-4B77-BA81-4181C6D3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2683" y="1810597"/>
            <a:ext cx="2175580" cy="2175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5756BE-93DA-6DDC-1181-1E115BE8438A}"/>
              </a:ext>
            </a:extLst>
          </p:cNvPr>
          <p:cNvSpPr txBox="1"/>
          <p:nvPr/>
        </p:nvSpPr>
        <p:spPr>
          <a:xfrm>
            <a:off x="11791666" y="6387152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F50EF-0E60-4E66-82F8-56B93D4621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0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6"/>
    </mc:Choice>
    <mc:Fallback xmlns="">
      <p:transition spd="slow" advTm="26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204" y="590363"/>
            <a:ext cx="9677401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Accessible oral presentations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13591"/>
              </a:solidFill>
              <a:effectLst/>
              <a:uLnTx/>
              <a:uFillTx/>
              <a:latin typeface="Source Sans Pro" panose="020B0503030403020204" pitchFamily="34" charset="77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216-323B-4D6B-B5CA-E249F9F74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Read or describe all relevant content on your slides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Larger font size (24pt+ preferred), Sans serif font on slides (don’t crowd text)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 contrasting colors on slides so text is readable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Consider your pace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Consider your audience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1A00F-171D-6B7A-7E8E-ADDF7BAA35B1}"/>
              </a:ext>
            </a:extLst>
          </p:cNvPr>
          <p:cNvSpPr txBox="1"/>
          <p:nvPr/>
        </p:nvSpPr>
        <p:spPr>
          <a:xfrm>
            <a:off x="11791666" y="6387152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F50EF-0E60-4E66-82F8-56B93D4621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Accessible written communication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13591"/>
              </a:solidFill>
              <a:effectLst/>
              <a:uLnTx/>
              <a:uFillTx/>
              <a:latin typeface="Source Sans Pro" panose="020B0503030403020204" pitchFamily="34" charset="77"/>
              <a:ea typeface="+mj-ea"/>
              <a:cs typeface="+mj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C909E2B-A2FC-6283-C0AE-A1650C48665E}"/>
              </a:ext>
            </a:extLst>
          </p:cNvPr>
          <p:cNvSpPr txBox="1">
            <a:spLocks/>
          </p:cNvSpPr>
          <p:nvPr/>
        </p:nvSpPr>
        <p:spPr>
          <a:xfrm>
            <a:off x="838201" y="1600200"/>
            <a:ext cx="105155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54" rtl="0" eaLnBrk="1" latinLnBrk="0" hangingPunct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alt text (alternative text) for images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rely solely on color to convey meaning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headings settings to create a logical structure or outline.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providing alternate formats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software has an accessibility checker, use it!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1A00F-171D-6B7A-7E8E-ADDF7BAA35B1}"/>
              </a:ext>
            </a:extLst>
          </p:cNvPr>
          <p:cNvSpPr txBox="1"/>
          <p:nvPr/>
        </p:nvSpPr>
        <p:spPr>
          <a:xfrm>
            <a:off x="11791666" y="6387152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F50EF-0E60-4E66-82F8-56B93D4621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0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58B2-82CD-4EDA-A97A-B8F46AA3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723"/>
            <a:ext cx="10515600" cy="878459"/>
          </a:xfrm>
        </p:spPr>
        <p:txBody>
          <a:bodyPr/>
          <a:lstStyle/>
          <a:p>
            <a:r>
              <a:rPr lang="en-US" dirty="0"/>
              <a:t>Think Out Loud: 2</a:t>
            </a:r>
          </a:p>
        </p:txBody>
      </p:sp>
      <p:graphicFrame>
        <p:nvGraphicFramePr>
          <p:cNvPr id="3" name="Chart 2" descr="This is a bar graph with three vertical blue bars, each one representing the percentage of the population in an age group with an ambulatory disability. It shows that 0.6% of five to 17 year olds, 4.7% of 18 to 64 year olds, and 21.9% of those aged 65 and older have an ambulatory disability.ambulatory disability graph">
            <a:extLst>
              <a:ext uri="{FF2B5EF4-FFF2-40B4-BE49-F238E27FC236}">
                <a16:creationId xmlns:a16="http://schemas.microsoft.com/office/drawing/2014/main" id="{3C2F4C66-9841-BE95-DFF7-853DDFD92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860313"/>
              </p:ext>
            </p:extLst>
          </p:nvPr>
        </p:nvGraphicFramePr>
        <p:xfrm>
          <a:off x="277522" y="1520274"/>
          <a:ext cx="7058459" cy="43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74A213EE-6BC9-4B77-BA81-4181C6D3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2683" y="1810597"/>
            <a:ext cx="2175580" cy="217558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216-323B-4D6B-B5CA-E249F9F74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5981" y="1792040"/>
            <a:ext cx="3674462" cy="38174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</a:t>
            </a:r>
            <a:b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image accessible?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ways can it be improved?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sz="2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756BE-93DA-6DDC-1181-1E115BE8438A}"/>
              </a:ext>
            </a:extLst>
          </p:cNvPr>
          <p:cNvSpPr txBox="1"/>
          <p:nvPr/>
        </p:nvSpPr>
        <p:spPr>
          <a:xfrm>
            <a:off x="11791666" y="6387152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F50EF-0E60-4E66-82F8-56B93D4621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5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6"/>
    </mc:Choice>
    <mc:Fallback xmlns="">
      <p:transition spd="slow" advTm="26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204" y="590363"/>
            <a:ext cx="9677401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+mj-cs"/>
              </a:rPr>
              <a:t>Special language considerations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216-323B-4D6B-B5CA-E249F9F74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your audience and the language you use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Person-first or identity-first disability terms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language to reduce gate-keeping</a:t>
            </a:r>
          </a:p>
          <a:p>
            <a:pPr marL="800060" lvl="1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“Plain language is communication that is clear, straightforward, and only uses words that are necessary” (AUCD)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1A00F-171D-6B7A-7E8E-ADDF7BAA35B1}"/>
              </a:ext>
            </a:extLst>
          </p:cNvPr>
          <p:cNvSpPr txBox="1"/>
          <p:nvPr/>
        </p:nvSpPr>
        <p:spPr>
          <a:xfrm>
            <a:off x="11791666" y="6387152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F50EF-0E60-4E66-82F8-56B93D4621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9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204" y="590363"/>
            <a:ext cx="9677401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+mj-cs"/>
              </a:rPr>
              <a:t>Universal 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216-323B-4D6B-B5CA-E249F9F74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design of products and environments to be useable by all people, to the greatest extent possible, without the need for adaptation or specialized design.” (Mace &amp; Meyer, 2002)</a:t>
            </a: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design considerations improve access for 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1A00F-171D-6B7A-7E8E-ADDF7BAA35B1}"/>
              </a:ext>
            </a:extLst>
          </p:cNvPr>
          <p:cNvSpPr txBox="1"/>
          <p:nvPr/>
        </p:nvSpPr>
        <p:spPr>
          <a:xfrm>
            <a:off x="11791666" y="6387152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EF50EF-0E60-4E66-82F8-56B93D46219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05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HPowerpointTemplateWHITE1  -  Read-Only" id="{63B5605D-EC25-401F-BB01-4F26CDC26DEB}" vid="{1D341EF9-CACC-4201-999D-88C7ACF3B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450</Words>
  <Application>Microsoft Office PowerPoint</Application>
  <PresentationFormat>Widescreen</PresentationFormat>
  <Paragraphs>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Source Sans Pro</vt:lpstr>
      <vt:lpstr>2_Custom Design</vt:lpstr>
      <vt:lpstr>Office Theme</vt:lpstr>
      <vt:lpstr>Introduction </vt:lpstr>
      <vt:lpstr>Agenda</vt:lpstr>
      <vt:lpstr>Why accessibility matters</vt:lpstr>
      <vt:lpstr>Think Out Loud: 1</vt:lpstr>
      <vt:lpstr>Accessible oral presentations</vt:lpstr>
      <vt:lpstr>Accessible written communication</vt:lpstr>
      <vt:lpstr>Think Out Loud: 2</vt:lpstr>
      <vt:lpstr>Special language considerations</vt:lpstr>
      <vt:lpstr>Universal Design</vt:lpstr>
      <vt:lpstr>Conclusion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DSC 0.2 Beta - Accessibility Considerations in Dissemination Slides</dc:title>
  <dc:creator>Megan Henly</dc:creator>
  <cp:lastModifiedBy>Sawyer Rogers</cp:lastModifiedBy>
  <cp:revision>33</cp:revision>
  <dcterms:created xsi:type="dcterms:W3CDTF">2022-08-08T21:05:06Z</dcterms:created>
  <dcterms:modified xsi:type="dcterms:W3CDTF">2022-08-25T18:30:17Z</dcterms:modified>
</cp:coreProperties>
</file>